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62"/>
  </p:notesMasterIdLst>
  <p:sldIdLst>
    <p:sldId id="309" r:id="rId2"/>
    <p:sldId id="311" r:id="rId3"/>
    <p:sldId id="312" r:id="rId4"/>
    <p:sldId id="314" r:id="rId5"/>
    <p:sldId id="347" r:id="rId6"/>
    <p:sldId id="368" r:id="rId7"/>
    <p:sldId id="369" r:id="rId8"/>
    <p:sldId id="394" r:id="rId9"/>
    <p:sldId id="395" r:id="rId10"/>
    <p:sldId id="370" r:id="rId11"/>
    <p:sldId id="371" r:id="rId12"/>
    <p:sldId id="372" r:id="rId13"/>
    <p:sldId id="373" r:id="rId14"/>
    <p:sldId id="374" r:id="rId15"/>
    <p:sldId id="375" r:id="rId16"/>
    <p:sldId id="393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96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49" r:id="rId35"/>
    <p:sldId id="343" r:id="rId36"/>
    <p:sldId id="351" r:id="rId37"/>
    <p:sldId id="344" r:id="rId38"/>
    <p:sldId id="346" r:id="rId39"/>
    <p:sldId id="345" r:id="rId40"/>
    <p:sldId id="357" r:id="rId41"/>
    <p:sldId id="355" r:id="rId42"/>
    <p:sldId id="338" r:id="rId43"/>
    <p:sldId id="339" r:id="rId44"/>
    <p:sldId id="358" r:id="rId45"/>
    <p:sldId id="360" r:id="rId46"/>
    <p:sldId id="341" r:id="rId47"/>
    <p:sldId id="334" r:id="rId48"/>
    <p:sldId id="361" r:id="rId49"/>
    <p:sldId id="362" r:id="rId50"/>
    <p:sldId id="336" r:id="rId51"/>
    <p:sldId id="337" r:id="rId52"/>
    <p:sldId id="280" r:id="rId53"/>
    <p:sldId id="352" r:id="rId54"/>
    <p:sldId id="287" r:id="rId55"/>
    <p:sldId id="330" r:id="rId56"/>
    <p:sldId id="363" r:id="rId57"/>
    <p:sldId id="366" r:id="rId58"/>
    <p:sldId id="353" r:id="rId59"/>
    <p:sldId id="354" r:id="rId60"/>
    <p:sldId id="367" r:id="rId61"/>
  </p:sldIdLst>
  <p:sldSz cx="9144000" cy="6858000" type="screen4x3"/>
  <p:notesSz cx="6946900" cy="9283700"/>
  <p:custDataLst>
    <p:tags r:id="rId6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C89CA"/>
    <a:srgbClr val="5F5F5F"/>
    <a:srgbClr val="7777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84050" autoAdjust="0"/>
  </p:normalViewPr>
  <p:slideViewPr>
    <p:cSldViewPr>
      <p:cViewPr varScale="1">
        <p:scale>
          <a:sx n="58" d="100"/>
          <a:sy n="58" d="100"/>
        </p:scale>
        <p:origin x="16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4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410075"/>
            <a:ext cx="555625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818563"/>
            <a:ext cx="30099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07E27009-5513-4EA5-B2E1-D6FC5081F5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FF5BDF-1BC8-4D97-8589-A2DFBE921558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1812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1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01403D-EDAF-4FC9-9CF7-6A0765D9FF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674739-0282-435E-9F1E-9256D9C8F03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13BE83-51C4-4D02-937D-5B3C7A03964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EFE3E0-25D8-4453-B093-73C5A2A7883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5BD88E-1234-43F1-98AE-E48C90DA7BC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27009-5513-4EA5-B2E1-D6FC5081F5DA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27009-5513-4EA5-B2E1-D6FC5081F5DA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For each classifier, the class is fitted against all the other classes.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 addition to its computational efficiency (only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n_classes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 classifiers are needed), one advantage of this approach is its interpretability.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Since each class is represented by one and one classifier only, it is possible to gain knowledge about the class by inspecting its corresponding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27009-5513-4EA5-B2E1-D6FC5081F5D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8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At prediction time, the class which received the most votes is selected.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this method is usually slower than one-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vs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-all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due to its O(N^2)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27009-5513-4EA5-B2E1-D6FC5081F5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80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AACC1B-ADCB-4645-AB68-462314D77BF1}" type="slidenum">
              <a:rPr lang="he-IL" altLang="en-US"/>
              <a:pPr/>
              <a:t>23</a:t>
            </a:fld>
            <a:endParaRPr lang="en-US" altLang="en-US"/>
          </a:p>
        </p:txBody>
      </p:sp>
      <p:sp>
        <p:nvSpPr>
          <p:cNvPr id="19661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altLang="en-US"/>
              <a:t>להזכיר שכשהאימון נעשה על מס' דוגמאות קטן זה אמנם יתרון מבחינת סיבוכיות, אך יכול להיות חסרון מבחינת ביצועים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24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08E90-26A6-4775-96D8-68DD0AA37687}" type="slidenum">
              <a:rPr lang="he-IL" altLang="en-US"/>
              <a:pPr/>
              <a:t>26</a:t>
            </a:fld>
            <a:endParaRPr lang="en-US" altLang="en-US"/>
          </a:p>
        </p:txBody>
      </p:sp>
      <p:sp>
        <p:nvSpPr>
          <p:cNvPr id="19968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509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913FC-C88B-4DA2-8916-2F6AF5B3E609}" type="slidenum">
              <a:rPr lang="he-IL" altLang="en-US"/>
              <a:pPr/>
              <a:t>28</a:t>
            </a:fld>
            <a:endParaRPr lang="en-US" altLang="en-US"/>
          </a:p>
        </p:txBody>
      </p:sp>
      <p:sp>
        <p:nvSpPr>
          <p:cNvPr id="202754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altLang="en-US"/>
              <a:t>בהנחה שה-</a:t>
            </a:r>
            <a:r>
              <a:rPr lang="en-US" altLang="en-US"/>
              <a:t>classes</a:t>
            </a:r>
            <a:r>
              <a:rPr lang="he-IL" altLang="en-US"/>
              <a:t> ניתנים להפרדה והשוליים שמתקבלים אכן גדולים אזי הגיוני "להיפטר" מה-</a:t>
            </a:r>
            <a:r>
              <a:rPr lang="en-US" altLang="en-US"/>
              <a:t>class</a:t>
            </a:r>
            <a:r>
              <a:rPr lang="he-IL" altLang="en-US"/>
              <a:t> שלא בחרנו לסווג אליה בכל פעם.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08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D0B84C-812B-484A-93FC-21A94617DDCF}" type="slidenum">
              <a:rPr lang="he-IL" altLang="en-US"/>
              <a:pPr/>
              <a:t>31</a:t>
            </a:fld>
            <a:endParaRPr lang="en-US" altLang="en-US"/>
          </a:p>
        </p:txBody>
      </p:sp>
      <p:sp>
        <p:nvSpPr>
          <p:cNvPr id="206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58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767D18-C796-4A7A-A0DA-EED39F31FB8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01403D-EDAF-4FC9-9CF7-6A0765D9FF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9EC557E-02C0-4796-9027-59DA981521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629E8-100B-4C4D-915E-9F96B8192AF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AAF2-58C0-4065-A711-2C1157BD9B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02957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066800"/>
            <a:ext cx="3943350" cy="533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0150" y="1066800"/>
            <a:ext cx="3944938" cy="533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73786AF0-6D6E-4F78-A63A-FEF6C09083F6}" type="slidenum">
              <a:rPr lang="he-IL" altLang="en-US"/>
              <a:pPr/>
              <a:t>‹#›</a:t>
            </a:fld>
            <a:endParaRPr lang="en-US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290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02957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066800"/>
            <a:ext cx="8040688" cy="5334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943A22E6-E7B9-4730-A67B-6E5ACC66E5AC}" type="slidenum">
              <a:rPr lang="he-IL" altLang="en-US"/>
              <a:pPr/>
              <a:t>‹#›</a:t>
            </a:fld>
            <a:endParaRPr lang="en-US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86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029575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066800"/>
            <a:ext cx="3943350" cy="533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10150" y="1066800"/>
            <a:ext cx="3944938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10150" y="3810000"/>
            <a:ext cx="3944938" cy="2590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C4F0F5FB-252E-46F7-ACB1-71865A3BF36F}" type="slidenum">
              <a:rPr lang="he-IL" altLang="en-US"/>
              <a:pPr/>
              <a:t>‹#›</a:t>
            </a:fld>
            <a:endParaRPr lang="en-US" alt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69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479E8-2286-4491-AE2E-A9B37C2790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C1293-2A12-4B6A-B021-BB0E2401AC7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203FD-7218-432E-8EA6-558906B8AC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140A-0C63-44DA-89A4-15B9AFD0E7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FB945-389A-48E0-9B84-2FB281487C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4EB9B-0BBE-487E-BAEB-1115D987AD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554B8-0D68-43C9-9C2C-F7554190DA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596D24D-8847-4681-B6F8-27D921561F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b="0" i="0" u="none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6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E846AC3-1EB2-45DF-9839-805FD1FBC3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transition/>
  <p:txStyles>
    <p:titleStyle>
      <a:lvl1pPr algn="l" rtl="0" eaLnBrk="1" latinLnBrk="0" hangingPunct="1">
        <a:spcBef>
          <a:spcPct val="0"/>
        </a:spcBef>
        <a:buNone/>
        <a:defRPr kumimoji="0" sz="4100" b="1" i="0" u="none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dpi.com/1424-8220/12/9/12489" TargetMode="External"/><Relationship Id="rId4" Type="http://schemas.openxmlformats.org/officeDocument/2006/relationships/image" Target="../media/image4.w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Rectangle 8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Scalable Multi-class Classification</a:t>
            </a:r>
            <a:endParaRPr lang="en-US" sz="2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dirty="0"/>
              <a:t>1-vs-rest</a:t>
            </a:r>
          </a:p>
        </p:txBody>
      </p:sp>
      <p:sp>
        <p:nvSpPr>
          <p:cNvPr id="183299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0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1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2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3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1985963" y="19637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3205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3052763" y="2878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2443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2138363" y="2801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9" name="Rectangle 13"/>
          <p:cNvSpPr>
            <a:spLocks noChangeArrowheads="1"/>
          </p:cNvSpPr>
          <p:nvPr/>
        </p:nvSpPr>
        <p:spPr bwMode="auto">
          <a:xfrm>
            <a:off x="2916238" y="1989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0" name="Text Box 14"/>
          <p:cNvSpPr txBox="1">
            <a:spLocks noChangeArrowheads="1"/>
          </p:cNvSpPr>
          <p:nvPr/>
        </p:nvSpPr>
        <p:spPr bwMode="auto">
          <a:xfrm>
            <a:off x="684213" y="198913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3311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3312" name="Text Box 16"/>
          <p:cNvSpPr txBox="1">
            <a:spLocks noChangeArrowheads="1"/>
          </p:cNvSpPr>
          <p:nvPr/>
        </p:nvSpPr>
        <p:spPr bwMode="auto">
          <a:xfrm>
            <a:off x="1116013" y="580548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3313" name="AutoShape 17"/>
          <p:cNvSpPr>
            <a:spLocks noChangeArrowheads="1"/>
          </p:cNvSpPr>
          <p:nvPr/>
        </p:nvSpPr>
        <p:spPr bwMode="auto">
          <a:xfrm>
            <a:off x="1908175" y="54451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4" name="AutoShape 18"/>
          <p:cNvSpPr>
            <a:spLocks noChangeArrowheads="1"/>
          </p:cNvSpPr>
          <p:nvPr/>
        </p:nvSpPr>
        <p:spPr bwMode="auto">
          <a:xfrm>
            <a:off x="2124075" y="56610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5" name="AutoShape 19"/>
          <p:cNvSpPr>
            <a:spLocks noChangeArrowheads="1"/>
          </p:cNvSpPr>
          <p:nvPr/>
        </p:nvSpPr>
        <p:spPr bwMode="auto">
          <a:xfrm>
            <a:off x="2844800" y="4941888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6" name="AutoShape 20"/>
          <p:cNvSpPr>
            <a:spLocks noChangeArrowheads="1"/>
          </p:cNvSpPr>
          <p:nvPr/>
        </p:nvSpPr>
        <p:spPr bwMode="auto">
          <a:xfrm>
            <a:off x="2484438" y="5373688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7" name="AutoShape 21"/>
          <p:cNvSpPr>
            <a:spLocks noChangeArrowheads="1"/>
          </p:cNvSpPr>
          <p:nvPr/>
        </p:nvSpPr>
        <p:spPr bwMode="auto">
          <a:xfrm>
            <a:off x="2916238" y="56610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8" name="AutoShape 22"/>
          <p:cNvSpPr>
            <a:spLocks noChangeArrowheads="1"/>
          </p:cNvSpPr>
          <p:nvPr/>
        </p:nvSpPr>
        <p:spPr bwMode="auto">
          <a:xfrm>
            <a:off x="241300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19" name="AutoShape 23"/>
          <p:cNvSpPr>
            <a:spLocks noChangeAspect="1" noChangeArrowheads="1"/>
          </p:cNvSpPr>
          <p:nvPr/>
        </p:nvSpPr>
        <p:spPr bwMode="auto">
          <a:xfrm>
            <a:off x="6300788" y="5446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0" name="AutoShape 24"/>
          <p:cNvSpPr>
            <a:spLocks noChangeAspect="1" noChangeArrowheads="1"/>
          </p:cNvSpPr>
          <p:nvPr/>
        </p:nvSpPr>
        <p:spPr bwMode="auto">
          <a:xfrm>
            <a:off x="6516688" y="56626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1" name="AutoShape 25"/>
          <p:cNvSpPr>
            <a:spLocks noChangeAspect="1" noChangeArrowheads="1"/>
          </p:cNvSpPr>
          <p:nvPr/>
        </p:nvSpPr>
        <p:spPr bwMode="auto">
          <a:xfrm>
            <a:off x="6877050" y="5446713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2" name="AutoShape 26"/>
          <p:cNvSpPr>
            <a:spLocks noChangeAspect="1" noChangeArrowheads="1"/>
          </p:cNvSpPr>
          <p:nvPr/>
        </p:nvSpPr>
        <p:spPr bwMode="auto">
          <a:xfrm>
            <a:off x="6805613" y="50863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3" name="AutoShape 27"/>
          <p:cNvSpPr>
            <a:spLocks noChangeAspect="1" noChangeArrowheads="1"/>
          </p:cNvSpPr>
          <p:nvPr/>
        </p:nvSpPr>
        <p:spPr bwMode="auto">
          <a:xfrm>
            <a:off x="6732588" y="58785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4" name="AutoShape 28"/>
          <p:cNvSpPr>
            <a:spLocks noChangeAspect="1" noChangeArrowheads="1"/>
          </p:cNvSpPr>
          <p:nvPr/>
        </p:nvSpPr>
        <p:spPr bwMode="auto">
          <a:xfrm>
            <a:off x="7308850" y="4797425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25" name="Text Box 29"/>
          <p:cNvSpPr txBox="1">
            <a:spLocks noChangeArrowheads="1"/>
          </p:cNvSpPr>
          <p:nvPr/>
        </p:nvSpPr>
        <p:spPr bwMode="auto">
          <a:xfrm>
            <a:off x="7380288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3326" name="Line 30"/>
          <p:cNvSpPr>
            <a:spLocks noChangeShapeType="1"/>
          </p:cNvSpPr>
          <p:nvPr/>
        </p:nvSpPr>
        <p:spPr bwMode="auto">
          <a:xfrm flipV="1">
            <a:off x="1258888" y="1341438"/>
            <a:ext cx="4105275" cy="38163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7" name="Line 31"/>
          <p:cNvSpPr>
            <a:spLocks noChangeShapeType="1"/>
          </p:cNvSpPr>
          <p:nvPr/>
        </p:nvSpPr>
        <p:spPr bwMode="auto">
          <a:xfrm rot="4576774" flipV="1">
            <a:off x="3706812" y="1052513"/>
            <a:ext cx="4105275" cy="38163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28" name="Line 32"/>
          <p:cNvSpPr>
            <a:spLocks noChangeShapeType="1"/>
          </p:cNvSpPr>
          <p:nvPr/>
        </p:nvSpPr>
        <p:spPr bwMode="auto">
          <a:xfrm rot="4748270" flipV="1">
            <a:off x="1258887" y="2852738"/>
            <a:ext cx="4105275" cy="38163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745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33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33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833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33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33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33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33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83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83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83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833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833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833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83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83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8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833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1-vs-rest</a:t>
            </a:r>
          </a:p>
        </p:txBody>
      </p:sp>
      <p:sp>
        <p:nvSpPr>
          <p:cNvPr id="184323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4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5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6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7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1984375" y="18923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3203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84330" name="Rectangle 10"/>
          <p:cNvSpPr>
            <a:spLocks noChangeArrowheads="1"/>
          </p:cNvSpPr>
          <p:nvPr/>
        </p:nvSpPr>
        <p:spPr bwMode="auto">
          <a:xfrm>
            <a:off x="3051175" y="2806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2441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2" name="Rectangle 12"/>
          <p:cNvSpPr>
            <a:spLocks noChangeArrowheads="1"/>
          </p:cNvSpPr>
          <p:nvPr/>
        </p:nvSpPr>
        <p:spPr bwMode="auto">
          <a:xfrm>
            <a:off x="2136775" y="2730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3" name="Rectangle 13"/>
          <p:cNvSpPr>
            <a:spLocks noChangeArrowheads="1"/>
          </p:cNvSpPr>
          <p:nvPr/>
        </p:nvSpPr>
        <p:spPr bwMode="auto">
          <a:xfrm>
            <a:off x="2914650" y="1917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4" name="Text Box 14"/>
          <p:cNvSpPr txBox="1">
            <a:spLocks noChangeArrowheads="1"/>
          </p:cNvSpPr>
          <p:nvPr/>
        </p:nvSpPr>
        <p:spPr bwMode="auto">
          <a:xfrm>
            <a:off x="971550" y="18462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4335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4336" name="Text Box 16"/>
          <p:cNvSpPr txBox="1">
            <a:spLocks noChangeArrowheads="1"/>
          </p:cNvSpPr>
          <p:nvPr/>
        </p:nvSpPr>
        <p:spPr bwMode="auto">
          <a:xfrm>
            <a:off x="1330325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4337" name="AutoShape 17"/>
          <p:cNvSpPr>
            <a:spLocks noChangeArrowheads="1"/>
          </p:cNvSpPr>
          <p:nvPr/>
        </p:nvSpPr>
        <p:spPr bwMode="auto">
          <a:xfrm>
            <a:off x="2122488" y="50847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8" name="AutoShape 18"/>
          <p:cNvSpPr>
            <a:spLocks noChangeArrowheads="1"/>
          </p:cNvSpPr>
          <p:nvPr/>
        </p:nvSpPr>
        <p:spPr bwMode="auto">
          <a:xfrm>
            <a:off x="2338388" y="53006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39" name="AutoShape 19"/>
          <p:cNvSpPr>
            <a:spLocks noChangeArrowheads="1"/>
          </p:cNvSpPr>
          <p:nvPr/>
        </p:nvSpPr>
        <p:spPr bwMode="auto">
          <a:xfrm>
            <a:off x="3059113" y="47974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0" name="AutoShape 20"/>
          <p:cNvSpPr>
            <a:spLocks noChangeArrowheads="1"/>
          </p:cNvSpPr>
          <p:nvPr/>
        </p:nvSpPr>
        <p:spPr bwMode="auto">
          <a:xfrm>
            <a:off x="269875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1" name="AutoShape 21"/>
          <p:cNvSpPr>
            <a:spLocks noChangeArrowheads="1"/>
          </p:cNvSpPr>
          <p:nvPr/>
        </p:nvSpPr>
        <p:spPr bwMode="auto">
          <a:xfrm>
            <a:off x="3130550" y="5300663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2" name="AutoShape 22"/>
          <p:cNvSpPr>
            <a:spLocks noChangeArrowheads="1"/>
          </p:cNvSpPr>
          <p:nvPr/>
        </p:nvSpPr>
        <p:spPr bwMode="auto">
          <a:xfrm>
            <a:off x="2627313" y="46529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3" name="AutoShape 23"/>
          <p:cNvSpPr>
            <a:spLocks noChangeAspect="1" noChangeArrowheads="1"/>
          </p:cNvSpPr>
          <p:nvPr/>
        </p:nvSpPr>
        <p:spPr bwMode="auto">
          <a:xfrm>
            <a:off x="6300788" y="5446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4" name="AutoShape 24"/>
          <p:cNvSpPr>
            <a:spLocks noChangeAspect="1" noChangeArrowheads="1"/>
          </p:cNvSpPr>
          <p:nvPr/>
        </p:nvSpPr>
        <p:spPr bwMode="auto">
          <a:xfrm>
            <a:off x="6516688" y="56626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5" name="AutoShape 25"/>
          <p:cNvSpPr>
            <a:spLocks noChangeAspect="1" noChangeArrowheads="1"/>
          </p:cNvSpPr>
          <p:nvPr/>
        </p:nvSpPr>
        <p:spPr bwMode="auto">
          <a:xfrm>
            <a:off x="6877050" y="5446713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6" name="AutoShape 26"/>
          <p:cNvSpPr>
            <a:spLocks noChangeAspect="1" noChangeArrowheads="1"/>
          </p:cNvSpPr>
          <p:nvPr/>
        </p:nvSpPr>
        <p:spPr bwMode="auto">
          <a:xfrm>
            <a:off x="6805613" y="50863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7" name="AutoShape 27"/>
          <p:cNvSpPr>
            <a:spLocks noChangeAspect="1" noChangeArrowheads="1"/>
          </p:cNvSpPr>
          <p:nvPr/>
        </p:nvSpPr>
        <p:spPr bwMode="auto">
          <a:xfrm>
            <a:off x="6732588" y="58785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8" name="AutoShape 28"/>
          <p:cNvSpPr>
            <a:spLocks noChangeAspect="1" noChangeArrowheads="1"/>
          </p:cNvSpPr>
          <p:nvPr/>
        </p:nvSpPr>
        <p:spPr bwMode="auto">
          <a:xfrm>
            <a:off x="7308850" y="4797425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49" name="Text Box 29"/>
          <p:cNvSpPr txBox="1">
            <a:spLocks noChangeArrowheads="1"/>
          </p:cNvSpPr>
          <p:nvPr/>
        </p:nvSpPr>
        <p:spPr bwMode="auto">
          <a:xfrm>
            <a:off x="7380288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grpSp>
        <p:nvGrpSpPr>
          <p:cNvPr id="184350" name="Group 30"/>
          <p:cNvGrpSpPr>
            <a:grpSpLocks/>
          </p:cNvGrpSpPr>
          <p:nvPr/>
        </p:nvGrpSpPr>
        <p:grpSpPr bwMode="auto">
          <a:xfrm>
            <a:off x="1258888" y="1341438"/>
            <a:ext cx="4105275" cy="3816350"/>
            <a:chOff x="793" y="845"/>
            <a:chExt cx="2586" cy="2404"/>
          </a:xfrm>
        </p:grpSpPr>
        <p:sp>
          <p:nvSpPr>
            <p:cNvPr id="184351" name="Line 31"/>
            <p:cNvSpPr>
              <a:spLocks noChangeShapeType="1"/>
            </p:cNvSpPr>
            <p:nvPr/>
          </p:nvSpPr>
          <p:spPr bwMode="auto">
            <a:xfrm flipV="1">
              <a:off x="793" y="845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52" name="Text Box 32"/>
            <p:cNvSpPr txBox="1">
              <a:spLocks noChangeArrowheads="1"/>
            </p:cNvSpPr>
            <p:nvPr/>
          </p:nvSpPr>
          <p:spPr bwMode="auto">
            <a:xfrm>
              <a:off x="2290" y="1389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84353" name="Group 33"/>
          <p:cNvGrpSpPr>
            <a:grpSpLocks/>
          </p:cNvGrpSpPr>
          <p:nvPr/>
        </p:nvGrpSpPr>
        <p:grpSpPr bwMode="auto">
          <a:xfrm>
            <a:off x="1835150" y="2420938"/>
            <a:ext cx="3816350" cy="4105275"/>
            <a:chOff x="884" y="1706"/>
            <a:chExt cx="2404" cy="2586"/>
          </a:xfrm>
        </p:grpSpPr>
        <p:sp>
          <p:nvSpPr>
            <p:cNvPr id="184354" name="Line 34"/>
            <p:cNvSpPr>
              <a:spLocks noChangeShapeType="1"/>
            </p:cNvSpPr>
            <p:nvPr/>
          </p:nvSpPr>
          <p:spPr bwMode="auto">
            <a:xfrm rot="4748270" flipV="1">
              <a:off x="793" y="1797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55" name="Text Box 35"/>
            <p:cNvSpPr txBox="1">
              <a:spLocks noChangeArrowheads="1"/>
            </p:cNvSpPr>
            <p:nvPr/>
          </p:nvSpPr>
          <p:spPr bwMode="auto">
            <a:xfrm>
              <a:off x="2109" y="3158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grpSp>
        <p:nvGrpSpPr>
          <p:cNvPr id="184356" name="Group 36"/>
          <p:cNvGrpSpPr>
            <a:grpSpLocks/>
          </p:cNvGrpSpPr>
          <p:nvPr/>
        </p:nvGrpSpPr>
        <p:grpSpPr bwMode="auto">
          <a:xfrm>
            <a:off x="3779838" y="2781300"/>
            <a:ext cx="4105275" cy="3816350"/>
            <a:chOff x="2381" y="1752"/>
            <a:chExt cx="2586" cy="2404"/>
          </a:xfrm>
        </p:grpSpPr>
        <p:sp>
          <p:nvSpPr>
            <p:cNvPr id="184357" name="Line 37"/>
            <p:cNvSpPr>
              <a:spLocks noChangeShapeType="1"/>
            </p:cNvSpPr>
            <p:nvPr/>
          </p:nvSpPr>
          <p:spPr bwMode="auto">
            <a:xfrm rot="21474254" flipV="1">
              <a:off x="2381" y="1752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58" name="Text Box 38"/>
            <p:cNvSpPr txBox="1">
              <a:spLocks noChangeArrowheads="1"/>
            </p:cNvSpPr>
            <p:nvPr/>
          </p:nvSpPr>
          <p:spPr bwMode="auto">
            <a:xfrm>
              <a:off x="3696" y="2840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184359" name="Group 39"/>
          <p:cNvGrpSpPr>
            <a:grpSpLocks/>
          </p:cNvGrpSpPr>
          <p:nvPr/>
        </p:nvGrpSpPr>
        <p:grpSpPr bwMode="auto">
          <a:xfrm>
            <a:off x="3635375" y="981075"/>
            <a:ext cx="3816350" cy="4105275"/>
            <a:chOff x="2426" y="572"/>
            <a:chExt cx="2404" cy="2586"/>
          </a:xfrm>
        </p:grpSpPr>
        <p:sp>
          <p:nvSpPr>
            <p:cNvPr id="184360" name="Line 40"/>
            <p:cNvSpPr>
              <a:spLocks noChangeShapeType="1"/>
            </p:cNvSpPr>
            <p:nvPr/>
          </p:nvSpPr>
          <p:spPr bwMode="auto">
            <a:xfrm rot="4576774" flipV="1">
              <a:off x="2335" y="663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361" name="Text Box 41"/>
            <p:cNvSpPr txBox="1">
              <a:spLocks noChangeArrowheads="1"/>
            </p:cNvSpPr>
            <p:nvPr/>
          </p:nvSpPr>
          <p:spPr bwMode="auto">
            <a:xfrm>
              <a:off x="3061" y="1344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84362" name="Text Box 42"/>
          <p:cNvSpPr txBox="1">
            <a:spLocks noChangeArrowheads="1"/>
          </p:cNvSpPr>
          <p:nvPr/>
        </p:nvSpPr>
        <p:spPr bwMode="auto">
          <a:xfrm>
            <a:off x="231775" y="3573463"/>
            <a:ext cx="1892300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classifiers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551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1-vs-rest</a:t>
            </a:r>
          </a:p>
        </p:txBody>
      </p:sp>
      <p:sp>
        <p:nvSpPr>
          <p:cNvPr id="185347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8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49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0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1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2" name="Rectangle 8"/>
          <p:cNvSpPr>
            <a:spLocks noChangeArrowheads="1"/>
          </p:cNvSpPr>
          <p:nvPr/>
        </p:nvSpPr>
        <p:spPr bwMode="auto">
          <a:xfrm>
            <a:off x="1984375" y="18923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3203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85354" name="Rectangle 10"/>
          <p:cNvSpPr>
            <a:spLocks noChangeArrowheads="1"/>
          </p:cNvSpPr>
          <p:nvPr/>
        </p:nvSpPr>
        <p:spPr bwMode="auto">
          <a:xfrm>
            <a:off x="3051175" y="2806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5" name="Rectangle 11"/>
          <p:cNvSpPr>
            <a:spLocks noChangeArrowheads="1"/>
          </p:cNvSpPr>
          <p:nvPr/>
        </p:nvSpPr>
        <p:spPr bwMode="auto">
          <a:xfrm>
            <a:off x="2441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6" name="Rectangle 12"/>
          <p:cNvSpPr>
            <a:spLocks noChangeArrowheads="1"/>
          </p:cNvSpPr>
          <p:nvPr/>
        </p:nvSpPr>
        <p:spPr bwMode="auto">
          <a:xfrm>
            <a:off x="2136775" y="2730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7" name="Rectangle 13"/>
          <p:cNvSpPr>
            <a:spLocks noChangeArrowheads="1"/>
          </p:cNvSpPr>
          <p:nvPr/>
        </p:nvSpPr>
        <p:spPr bwMode="auto">
          <a:xfrm>
            <a:off x="2914650" y="1917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58" name="Text Box 14"/>
          <p:cNvSpPr txBox="1">
            <a:spLocks noChangeArrowheads="1"/>
          </p:cNvSpPr>
          <p:nvPr/>
        </p:nvSpPr>
        <p:spPr bwMode="auto">
          <a:xfrm>
            <a:off x="971550" y="18462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5359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5360" name="Text Box 16"/>
          <p:cNvSpPr txBox="1">
            <a:spLocks noChangeArrowheads="1"/>
          </p:cNvSpPr>
          <p:nvPr/>
        </p:nvSpPr>
        <p:spPr bwMode="auto">
          <a:xfrm>
            <a:off x="1330325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5361" name="AutoShape 17"/>
          <p:cNvSpPr>
            <a:spLocks noChangeArrowheads="1"/>
          </p:cNvSpPr>
          <p:nvPr/>
        </p:nvSpPr>
        <p:spPr bwMode="auto">
          <a:xfrm>
            <a:off x="2122488" y="50847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2" name="AutoShape 18"/>
          <p:cNvSpPr>
            <a:spLocks noChangeArrowheads="1"/>
          </p:cNvSpPr>
          <p:nvPr/>
        </p:nvSpPr>
        <p:spPr bwMode="auto">
          <a:xfrm>
            <a:off x="2338388" y="53006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3" name="AutoShape 19"/>
          <p:cNvSpPr>
            <a:spLocks noChangeArrowheads="1"/>
          </p:cNvSpPr>
          <p:nvPr/>
        </p:nvSpPr>
        <p:spPr bwMode="auto">
          <a:xfrm>
            <a:off x="3059113" y="47974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4" name="AutoShape 20"/>
          <p:cNvSpPr>
            <a:spLocks noChangeArrowheads="1"/>
          </p:cNvSpPr>
          <p:nvPr/>
        </p:nvSpPr>
        <p:spPr bwMode="auto">
          <a:xfrm>
            <a:off x="269875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5" name="AutoShape 21"/>
          <p:cNvSpPr>
            <a:spLocks noChangeArrowheads="1"/>
          </p:cNvSpPr>
          <p:nvPr/>
        </p:nvSpPr>
        <p:spPr bwMode="auto">
          <a:xfrm>
            <a:off x="3130550" y="5300663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6" name="AutoShape 22"/>
          <p:cNvSpPr>
            <a:spLocks noChangeArrowheads="1"/>
          </p:cNvSpPr>
          <p:nvPr/>
        </p:nvSpPr>
        <p:spPr bwMode="auto">
          <a:xfrm>
            <a:off x="2627313" y="46529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7" name="AutoShape 23"/>
          <p:cNvSpPr>
            <a:spLocks noChangeAspect="1" noChangeArrowheads="1"/>
          </p:cNvSpPr>
          <p:nvPr/>
        </p:nvSpPr>
        <p:spPr bwMode="auto">
          <a:xfrm>
            <a:off x="6300788" y="5446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8" name="AutoShape 24"/>
          <p:cNvSpPr>
            <a:spLocks noChangeAspect="1" noChangeArrowheads="1"/>
          </p:cNvSpPr>
          <p:nvPr/>
        </p:nvSpPr>
        <p:spPr bwMode="auto">
          <a:xfrm>
            <a:off x="6516688" y="56626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69" name="AutoShape 25"/>
          <p:cNvSpPr>
            <a:spLocks noChangeAspect="1" noChangeArrowheads="1"/>
          </p:cNvSpPr>
          <p:nvPr/>
        </p:nvSpPr>
        <p:spPr bwMode="auto">
          <a:xfrm>
            <a:off x="6877050" y="5446713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70" name="AutoShape 26"/>
          <p:cNvSpPr>
            <a:spLocks noChangeAspect="1" noChangeArrowheads="1"/>
          </p:cNvSpPr>
          <p:nvPr/>
        </p:nvSpPr>
        <p:spPr bwMode="auto">
          <a:xfrm>
            <a:off x="6805613" y="50863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71" name="AutoShape 27"/>
          <p:cNvSpPr>
            <a:spLocks noChangeAspect="1" noChangeArrowheads="1"/>
          </p:cNvSpPr>
          <p:nvPr/>
        </p:nvSpPr>
        <p:spPr bwMode="auto">
          <a:xfrm>
            <a:off x="6732588" y="58785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72" name="AutoShape 28"/>
          <p:cNvSpPr>
            <a:spLocks noChangeAspect="1" noChangeArrowheads="1"/>
          </p:cNvSpPr>
          <p:nvPr/>
        </p:nvSpPr>
        <p:spPr bwMode="auto">
          <a:xfrm>
            <a:off x="7308850" y="4797425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5373" name="Text Box 29"/>
          <p:cNvSpPr txBox="1">
            <a:spLocks noChangeArrowheads="1"/>
          </p:cNvSpPr>
          <p:nvPr/>
        </p:nvSpPr>
        <p:spPr bwMode="auto">
          <a:xfrm>
            <a:off x="7380288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5374" name="Oval 30"/>
          <p:cNvSpPr>
            <a:spLocks noChangeArrowheads="1"/>
          </p:cNvSpPr>
          <p:nvPr/>
        </p:nvSpPr>
        <p:spPr bwMode="auto">
          <a:xfrm>
            <a:off x="1042988" y="2997200"/>
            <a:ext cx="431800" cy="287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</a:t>
            </a:r>
          </a:p>
        </p:txBody>
      </p:sp>
      <p:sp>
        <p:nvSpPr>
          <p:cNvPr id="185375" name="Line 31"/>
          <p:cNvSpPr>
            <a:spLocks noChangeShapeType="1"/>
          </p:cNvSpPr>
          <p:nvPr/>
        </p:nvSpPr>
        <p:spPr bwMode="auto">
          <a:xfrm>
            <a:off x="1476375" y="3213100"/>
            <a:ext cx="1008063" cy="792163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76" name="Line 32"/>
          <p:cNvSpPr>
            <a:spLocks noChangeShapeType="1"/>
          </p:cNvSpPr>
          <p:nvPr/>
        </p:nvSpPr>
        <p:spPr bwMode="auto">
          <a:xfrm flipV="1">
            <a:off x="1476375" y="2997200"/>
            <a:ext cx="287338" cy="144463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77" name="Line 33"/>
          <p:cNvSpPr>
            <a:spLocks noChangeShapeType="1"/>
          </p:cNvSpPr>
          <p:nvPr/>
        </p:nvSpPr>
        <p:spPr bwMode="auto">
          <a:xfrm flipH="1">
            <a:off x="1476375" y="1557338"/>
            <a:ext cx="1871663" cy="1584325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5378" name="Line 34"/>
          <p:cNvSpPr>
            <a:spLocks noChangeShapeType="1"/>
          </p:cNvSpPr>
          <p:nvPr/>
        </p:nvSpPr>
        <p:spPr bwMode="auto">
          <a:xfrm>
            <a:off x="1403350" y="3284538"/>
            <a:ext cx="3384550" cy="2447925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5379" name="Group 35"/>
          <p:cNvGrpSpPr>
            <a:grpSpLocks/>
          </p:cNvGrpSpPr>
          <p:nvPr/>
        </p:nvGrpSpPr>
        <p:grpSpPr bwMode="auto">
          <a:xfrm>
            <a:off x="1258888" y="1341438"/>
            <a:ext cx="4105275" cy="3816350"/>
            <a:chOff x="793" y="845"/>
            <a:chExt cx="2586" cy="2404"/>
          </a:xfrm>
        </p:grpSpPr>
        <p:sp>
          <p:nvSpPr>
            <p:cNvPr id="185380" name="Line 36"/>
            <p:cNvSpPr>
              <a:spLocks noChangeShapeType="1"/>
            </p:cNvSpPr>
            <p:nvPr/>
          </p:nvSpPr>
          <p:spPr bwMode="auto">
            <a:xfrm flipV="1">
              <a:off x="793" y="845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1" name="Text Box 37"/>
            <p:cNvSpPr txBox="1">
              <a:spLocks noChangeArrowheads="1"/>
            </p:cNvSpPr>
            <p:nvPr/>
          </p:nvSpPr>
          <p:spPr bwMode="auto">
            <a:xfrm>
              <a:off x="2290" y="1389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85382" name="Group 38"/>
          <p:cNvGrpSpPr>
            <a:grpSpLocks/>
          </p:cNvGrpSpPr>
          <p:nvPr/>
        </p:nvGrpSpPr>
        <p:grpSpPr bwMode="auto">
          <a:xfrm>
            <a:off x="1835150" y="2420938"/>
            <a:ext cx="3816350" cy="4105275"/>
            <a:chOff x="884" y="1706"/>
            <a:chExt cx="2404" cy="2586"/>
          </a:xfrm>
        </p:grpSpPr>
        <p:sp>
          <p:nvSpPr>
            <p:cNvPr id="185383" name="Line 39"/>
            <p:cNvSpPr>
              <a:spLocks noChangeShapeType="1"/>
            </p:cNvSpPr>
            <p:nvPr/>
          </p:nvSpPr>
          <p:spPr bwMode="auto">
            <a:xfrm rot="4748270" flipV="1">
              <a:off x="793" y="1797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4" name="Text Box 40"/>
            <p:cNvSpPr txBox="1">
              <a:spLocks noChangeArrowheads="1"/>
            </p:cNvSpPr>
            <p:nvPr/>
          </p:nvSpPr>
          <p:spPr bwMode="auto">
            <a:xfrm>
              <a:off x="2109" y="3158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grpSp>
        <p:nvGrpSpPr>
          <p:cNvPr id="185385" name="Group 41"/>
          <p:cNvGrpSpPr>
            <a:grpSpLocks/>
          </p:cNvGrpSpPr>
          <p:nvPr/>
        </p:nvGrpSpPr>
        <p:grpSpPr bwMode="auto">
          <a:xfrm>
            <a:off x="3779838" y="2781300"/>
            <a:ext cx="4105275" cy="3816350"/>
            <a:chOff x="2381" y="1752"/>
            <a:chExt cx="2586" cy="2404"/>
          </a:xfrm>
        </p:grpSpPr>
        <p:sp>
          <p:nvSpPr>
            <p:cNvPr id="185386" name="Line 42"/>
            <p:cNvSpPr>
              <a:spLocks noChangeShapeType="1"/>
            </p:cNvSpPr>
            <p:nvPr/>
          </p:nvSpPr>
          <p:spPr bwMode="auto">
            <a:xfrm rot="21474254" flipV="1">
              <a:off x="2381" y="1752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87" name="Text Box 43"/>
            <p:cNvSpPr txBox="1">
              <a:spLocks noChangeArrowheads="1"/>
            </p:cNvSpPr>
            <p:nvPr/>
          </p:nvSpPr>
          <p:spPr bwMode="auto">
            <a:xfrm>
              <a:off x="3696" y="2840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185388" name="Group 44"/>
          <p:cNvGrpSpPr>
            <a:grpSpLocks/>
          </p:cNvGrpSpPr>
          <p:nvPr/>
        </p:nvGrpSpPr>
        <p:grpSpPr bwMode="auto">
          <a:xfrm>
            <a:off x="3635375" y="981075"/>
            <a:ext cx="3816350" cy="4105275"/>
            <a:chOff x="2426" y="572"/>
            <a:chExt cx="2404" cy="2586"/>
          </a:xfrm>
        </p:grpSpPr>
        <p:sp>
          <p:nvSpPr>
            <p:cNvPr id="185389" name="Line 45"/>
            <p:cNvSpPr>
              <a:spLocks noChangeShapeType="1"/>
            </p:cNvSpPr>
            <p:nvPr/>
          </p:nvSpPr>
          <p:spPr bwMode="auto">
            <a:xfrm rot="4576774" flipV="1">
              <a:off x="2335" y="663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390" name="Text Box 46"/>
            <p:cNvSpPr txBox="1">
              <a:spLocks noChangeArrowheads="1"/>
            </p:cNvSpPr>
            <p:nvPr/>
          </p:nvSpPr>
          <p:spPr bwMode="auto">
            <a:xfrm>
              <a:off x="3061" y="1344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85391" name="Text Box 47"/>
          <p:cNvSpPr txBox="1">
            <a:spLocks noChangeArrowheads="1"/>
          </p:cNvSpPr>
          <p:nvPr/>
        </p:nvSpPr>
        <p:spPr bwMode="auto">
          <a:xfrm>
            <a:off x="3059113" y="3573463"/>
            <a:ext cx="3457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altLang="en-US" baseline="-25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en-US" baseline="30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q+b</a:t>
            </a:r>
            <a:r>
              <a:rPr lang="en-US" altLang="en-US" baseline="-25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 </a:t>
            </a: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</a:t>
            </a:r>
            <a:r>
              <a:rPr lang="en-US" altLang="en-US">
                <a:solidFill>
                  <a:srgbClr val="993366"/>
                </a:solidFill>
              </a:rPr>
              <a:t>Similarity(q,SV</a:t>
            </a:r>
            <a:r>
              <a:rPr lang="en-US" altLang="en-US" baseline="-25000">
                <a:solidFill>
                  <a:srgbClr val="993366"/>
                </a:solidFill>
              </a:rPr>
              <a:t>1</a:t>
            </a:r>
            <a:r>
              <a:rPr lang="en-US" altLang="en-US">
                <a:solidFill>
                  <a:srgbClr val="993366"/>
                </a:solidFill>
              </a:rPr>
              <a:t>)</a:t>
            </a:r>
          </a:p>
          <a:p>
            <a:pPr algn="l" rtl="0">
              <a:spcBef>
                <a:spcPct val="50000"/>
              </a:spcBef>
            </a:pPr>
            <a:endParaRPr lang="en-US" altLang="en-US" baseline="-25000">
              <a:solidFill>
                <a:srgbClr val="9933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5392" name="Text Box 48"/>
          <p:cNvSpPr txBox="1">
            <a:spLocks noChangeArrowheads="1"/>
          </p:cNvSpPr>
          <p:nvPr/>
        </p:nvSpPr>
        <p:spPr bwMode="auto">
          <a:xfrm>
            <a:off x="1908175" y="2924175"/>
            <a:ext cx="2735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</a:t>
            </a:r>
            <a:r>
              <a:rPr lang="en-US" altLang="en-US">
                <a:solidFill>
                  <a:srgbClr val="993366"/>
                </a:solidFill>
              </a:rPr>
              <a:t>Similarity(q,SV</a:t>
            </a:r>
            <a:r>
              <a:rPr lang="en-US" altLang="en-US" baseline="-25000">
                <a:solidFill>
                  <a:srgbClr val="993366"/>
                </a:solidFill>
              </a:rPr>
              <a:t>3</a:t>
            </a:r>
            <a:r>
              <a:rPr lang="en-US" altLang="en-US">
                <a:solidFill>
                  <a:srgbClr val="993366"/>
                </a:solidFill>
              </a:rPr>
              <a:t>)</a:t>
            </a:r>
          </a:p>
        </p:txBody>
      </p:sp>
      <p:sp>
        <p:nvSpPr>
          <p:cNvPr id="185393" name="Text Box 49"/>
          <p:cNvSpPr txBox="1">
            <a:spLocks noChangeArrowheads="1"/>
          </p:cNvSpPr>
          <p:nvPr/>
        </p:nvSpPr>
        <p:spPr bwMode="auto">
          <a:xfrm>
            <a:off x="1835150" y="3141663"/>
            <a:ext cx="2735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</a:t>
            </a:r>
            <a:r>
              <a:rPr lang="en-US" altLang="en-US">
                <a:solidFill>
                  <a:srgbClr val="993366"/>
                </a:solidFill>
              </a:rPr>
              <a:t>Similarity(q,SV</a:t>
            </a:r>
            <a:r>
              <a:rPr lang="en-US" altLang="en-US" baseline="-25000">
                <a:solidFill>
                  <a:srgbClr val="993366"/>
                </a:solidFill>
              </a:rPr>
              <a:t>2</a:t>
            </a:r>
            <a:r>
              <a:rPr lang="en-US" altLang="en-US">
                <a:solidFill>
                  <a:srgbClr val="993366"/>
                </a:solidFill>
              </a:rPr>
              <a:t>)</a:t>
            </a:r>
          </a:p>
        </p:txBody>
      </p:sp>
      <p:sp>
        <p:nvSpPr>
          <p:cNvPr id="185394" name="Text Box 50"/>
          <p:cNvSpPr txBox="1">
            <a:spLocks noChangeArrowheads="1"/>
          </p:cNvSpPr>
          <p:nvPr/>
        </p:nvSpPr>
        <p:spPr bwMode="auto">
          <a:xfrm>
            <a:off x="2627313" y="3860800"/>
            <a:ext cx="2735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Similarity(q,SV</a:t>
            </a:r>
            <a:r>
              <a:rPr lang="en-US" altLang="en-US" baseline="-25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en-US" baseline="-25000">
              <a:solidFill>
                <a:srgbClr val="993366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7772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5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5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5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8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85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85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185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85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85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8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85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85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8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5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3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7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8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85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85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8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3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7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8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1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2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500" fill="hold"/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5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853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3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74" grpId="0" animBg="1"/>
      <p:bldP spid="185391" grpId="0"/>
      <p:bldP spid="185391" grpId="1"/>
      <p:bldP spid="185392" grpId="0"/>
      <p:bldP spid="185392" grpId="1"/>
      <p:bldP spid="185393" grpId="0"/>
      <p:bldP spid="185393" grpId="1"/>
      <p:bldP spid="1853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1-vs-rest</a:t>
            </a:r>
          </a:p>
        </p:txBody>
      </p:sp>
      <p:sp>
        <p:nvSpPr>
          <p:cNvPr id="186371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2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3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4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5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6" name="Rectangle 8"/>
          <p:cNvSpPr>
            <a:spLocks noChangeArrowheads="1"/>
          </p:cNvSpPr>
          <p:nvPr/>
        </p:nvSpPr>
        <p:spPr bwMode="auto">
          <a:xfrm>
            <a:off x="1984375" y="18923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7" name="Rectangle 9"/>
          <p:cNvSpPr>
            <a:spLocks noChangeArrowheads="1"/>
          </p:cNvSpPr>
          <p:nvPr/>
        </p:nvSpPr>
        <p:spPr bwMode="auto">
          <a:xfrm>
            <a:off x="3203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86378" name="Rectangle 10"/>
          <p:cNvSpPr>
            <a:spLocks noChangeArrowheads="1"/>
          </p:cNvSpPr>
          <p:nvPr/>
        </p:nvSpPr>
        <p:spPr bwMode="auto">
          <a:xfrm>
            <a:off x="3051175" y="2806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79" name="Rectangle 11"/>
          <p:cNvSpPr>
            <a:spLocks noChangeArrowheads="1"/>
          </p:cNvSpPr>
          <p:nvPr/>
        </p:nvSpPr>
        <p:spPr bwMode="auto">
          <a:xfrm>
            <a:off x="2441575" y="2349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2136775" y="27305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1" name="Rectangle 13"/>
          <p:cNvSpPr>
            <a:spLocks noChangeArrowheads="1"/>
          </p:cNvSpPr>
          <p:nvPr/>
        </p:nvSpPr>
        <p:spPr bwMode="auto">
          <a:xfrm>
            <a:off x="2914650" y="19177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2" name="Text Box 14"/>
          <p:cNvSpPr txBox="1">
            <a:spLocks noChangeArrowheads="1"/>
          </p:cNvSpPr>
          <p:nvPr/>
        </p:nvSpPr>
        <p:spPr bwMode="auto">
          <a:xfrm>
            <a:off x="971550" y="18462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6383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6384" name="Text Box 16"/>
          <p:cNvSpPr txBox="1">
            <a:spLocks noChangeArrowheads="1"/>
          </p:cNvSpPr>
          <p:nvPr/>
        </p:nvSpPr>
        <p:spPr bwMode="auto">
          <a:xfrm>
            <a:off x="1330325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6385" name="AutoShape 17"/>
          <p:cNvSpPr>
            <a:spLocks noChangeArrowheads="1"/>
          </p:cNvSpPr>
          <p:nvPr/>
        </p:nvSpPr>
        <p:spPr bwMode="auto">
          <a:xfrm>
            <a:off x="2122488" y="50847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6" name="AutoShape 18"/>
          <p:cNvSpPr>
            <a:spLocks noChangeArrowheads="1"/>
          </p:cNvSpPr>
          <p:nvPr/>
        </p:nvSpPr>
        <p:spPr bwMode="auto">
          <a:xfrm>
            <a:off x="2338388" y="53006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7" name="AutoShape 19"/>
          <p:cNvSpPr>
            <a:spLocks noChangeArrowheads="1"/>
          </p:cNvSpPr>
          <p:nvPr/>
        </p:nvSpPr>
        <p:spPr bwMode="auto">
          <a:xfrm>
            <a:off x="3059113" y="47974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8" name="AutoShape 20"/>
          <p:cNvSpPr>
            <a:spLocks noChangeArrowheads="1"/>
          </p:cNvSpPr>
          <p:nvPr/>
        </p:nvSpPr>
        <p:spPr bwMode="auto">
          <a:xfrm>
            <a:off x="269875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89" name="AutoShape 21"/>
          <p:cNvSpPr>
            <a:spLocks noChangeArrowheads="1"/>
          </p:cNvSpPr>
          <p:nvPr/>
        </p:nvSpPr>
        <p:spPr bwMode="auto">
          <a:xfrm>
            <a:off x="3130550" y="5300663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0" name="AutoShape 22"/>
          <p:cNvSpPr>
            <a:spLocks noChangeArrowheads="1"/>
          </p:cNvSpPr>
          <p:nvPr/>
        </p:nvSpPr>
        <p:spPr bwMode="auto">
          <a:xfrm>
            <a:off x="2627313" y="465296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1" name="AutoShape 23"/>
          <p:cNvSpPr>
            <a:spLocks noChangeAspect="1" noChangeArrowheads="1"/>
          </p:cNvSpPr>
          <p:nvPr/>
        </p:nvSpPr>
        <p:spPr bwMode="auto">
          <a:xfrm>
            <a:off x="6300788" y="5446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2" name="AutoShape 24"/>
          <p:cNvSpPr>
            <a:spLocks noChangeAspect="1" noChangeArrowheads="1"/>
          </p:cNvSpPr>
          <p:nvPr/>
        </p:nvSpPr>
        <p:spPr bwMode="auto">
          <a:xfrm>
            <a:off x="6516688" y="56626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3" name="AutoShape 25"/>
          <p:cNvSpPr>
            <a:spLocks noChangeAspect="1" noChangeArrowheads="1"/>
          </p:cNvSpPr>
          <p:nvPr/>
        </p:nvSpPr>
        <p:spPr bwMode="auto">
          <a:xfrm>
            <a:off x="6877050" y="5446713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4" name="AutoShape 26"/>
          <p:cNvSpPr>
            <a:spLocks noChangeAspect="1" noChangeArrowheads="1"/>
          </p:cNvSpPr>
          <p:nvPr/>
        </p:nvSpPr>
        <p:spPr bwMode="auto">
          <a:xfrm>
            <a:off x="6805613" y="50863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5" name="AutoShape 27"/>
          <p:cNvSpPr>
            <a:spLocks noChangeAspect="1" noChangeArrowheads="1"/>
          </p:cNvSpPr>
          <p:nvPr/>
        </p:nvSpPr>
        <p:spPr bwMode="auto">
          <a:xfrm>
            <a:off x="6732588" y="58785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6" name="AutoShape 28"/>
          <p:cNvSpPr>
            <a:spLocks noChangeAspect="1" noChangeArrowheads="1"/>
          </p:cNvSpPr>
          <p:nvPr/>
        </p:nvSpPr>
        <p:spPr bwMode="auto">
          <a:xfrm>
            <a:off x="7308850" y="4797425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397" name="Text Box 29"/>
          <p:cNvSpPr txBox="1">
            <a:spLocks noChangeArrowheads="1"/>
          </p:cNvSpPr>
          <p:nvPr/>
        </p:nvSpPr>
        <p:spPr bwMode="auto">
          <a:xfrm>
            <a:off x="7380288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6398" name="Oval 30"/>
          <p:cNvSpPr>
            <a:spLocks noChangeArrowheads="1"/>
          </p:cNvSpPr>
          <p:nvPr/>
        </p:nvSpPr>
        <p:spPr bwMode="auto">
          <a:xfrm>
            <a:off x="1042988" y="2997200"/>
            <a:ext cx="431800" cy="287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</a:t>
            </a:r>
          </a:p>
        </p:txBody>
      </p:sp>
      <p:sp>
        <p:nvSpPr>
          <p:cNvPr id="186399" name="Line 31"/>
          <p:cNvSpPr>
            <a:spLocks noChangeShapeType="1"/>
          </p:cNvSpPr>
          <p:nvPr/>
        </p:nvSpPr>
        <p:spPr bwMode="auto">
          <a:xfrm>
            <a:off x="1476375" y="3213100"/>
            <a:ext cx="1008063" cy="792163"/>
          </a:xfrm>
          <a:prstGeom prst="line">
            <a:avLst/>
          </a:prstGeom>
          <a:noFill/>
          <a:ln w="19050">
            <a:solidFill>
              <a:srgbClr val="6699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00" name="Line 32"/>
          <p:cNvSpPr>
            <a:spLocks noChangeShapeType="1"/>
          </p:cNvSpPr>
          <p:nvPr/>
        </p:nvSpPr>
        <p:spPr bwMode="auto">
          <a:xfrm flipV="1">
            <a:off x="1476375" y="2997200"/>
            <a:ext cx="287338" cy="144463"/>
          </a:xfrm>
          <a:prstGeom prst="line">
            <a:avLst/>
          </a:prstGeom>
          <a:noFill/>
          <a:ln w="19050">
            <a:solidFill>
              <a:srgbClr val="6699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01" name="Line 33"/>
          <p:cNvSpPr>
            <a:spLocks noChangeShapeType="1"/>
          </p:cNvSpPr>
          <p:nvPr/>
        </p:nvSpPr>
        <p:spPr bwMode="auto">
          <a:xfrm flipH="1">
            <a:off x="1403350" y="1557338"/>
            <a:ext cx="1944688" cy="1439862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6402" name="Line 34"/>
          <p:cNvSpPr>
            <a:spLocks noChangeShapeType="1"/>
          </p:cNvSpPr>
          <p:nvPr/>
        </p:nvSpPr>
        <p:spPr bwMode="auto">
          <a:xfrm>
            <a:off x="1403350" y="3284538"/>
            <a:ext cx="3240088" cy="2592387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6403" name="Group 35"/>
          <p:cNvGrpSpPr>
            <a:grpSpLocks/>
          </p:cNvGrpSpPr>
          <p:nvPr/>
        </p:nvGrpSpPr>
        <p:grpSpPr bwMode="auto">
          <a:xfrm>
            <a:off x="1258888" y="1341438"/>
            <a:ext cx="4105275" cy="3816350"/>
            <a:chOff x="793" y="845"/>
            <a:chExt cx="2586" cy="2404"/>
          </a:xfrm>
        </p:grpSpPr>
        <p:sp>
          <p:nvSpPr>
            <p:cNvPr id="186404" name="Line 36"/>
            <p:cNvSpPr>
              <a:spLocks noChangeShapeType="1"/>
            </p:cNvSpPr>
            <p:nvPr/>
          </p:nvSpPr>
          <p:spPr bwMode="auto">
            <a:xfrm flipV="1">
              <a:off x="793" y="845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05" name="Text Box 37"/>
            <p:cNvSpPr txBox="1">
              <a:spLocks noChangeArrowheads="1"/>
            </p:cNvSpPr>
            <p:nvPr/>
          </p:nvSpPr>
          <p:spPr bwMode="auto">
            <a:xfrm>
              <a:off x="2290" y="1389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86406" name="Group 38"/>
          <p:cNvGrpSpPr>
            <a:grpSpLocks/>
          </p:cNvGrpSpPr>
          <p:nvPr/>
        </p:nvGrpSpPr>
        <p:grpSpPr bwMode="auto">
          <a:xfrm>
            <a:off x="1835150" y="2420938"/>
            <a:ext cx="3816350" cy="4105275"/>
            <a:chOff x="884" y="1706"/>
            <a:chExt cx="2404" cy="2586"/>
          </a:xfrm>
        </p:grpSpPr>
        <p:sp>
          <p:nvSpPr>
            <p:cNvPr id="186407" name="Line 39"/>
            <p:cNvSpPr>
              <a:spLocks noChangeShapeType="1"/>
            </p:cNvSpPr>
            <p:nvPr/>
          </p:nvSpPr>
          <p:spPr bwMode="auto">
            <a:xfrm rot="4748270" flipV="1">
              <a:off x="793" y="1797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08" name="Text Box 40"/>
            <p:cNvSpPr txBox="1">
              <a:spLocks noChangeArrowheads="1"/>
            </p:cNvSpPr>
            <p:nvPr/>
          </p:nvSpPr>
          <p:spPr bwMode="auto">
            <a:xfrm>
              <a:off x="2109" y="3158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grpSp>
        <p:nvGrpSpPr>
          <p:cNvPr id="186409" name="Group 41"/>
          <p:cNvGrpSpPr>
            <a:grpSpLocks/>
          </p:cNvGrpSpPr>
          <p:nvPr/>
        </p:nvGrpSpPr>
        <p:grpSpPr bwMode="auto">
          <a:xfrm>
            <a:off x="3779838" y="2781300"/>
            <a:ext cx="4105275" cy="3816350"/>
            <a:chOff x="2381" y="1752"/>
            <a:chExt cx="2586" cy="2404"/>
          </a:xfrm>
        </p:grpSpPr>
        <p:sp>
          <p:nvSpPr>
            <p:cNvPr id="186410" name="Line 42"/>
            <p:cNvSpPr>
              <a:spLocks noChangeShapeType="1"/>
            </p:cNvSpPr>
            <p:nvPr/>
          </p:nvSpPr>
          <p:spPr bwMode="auto">
            <a:xfrm rot="21474254" flipV="1">
              <a:off x="2381" y="1752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11" name="Text Box 43"/>
            <p:cNvSpPr txBox="1">
              <a:spLocks noChangeArrowheads="1"/>
            </p:cNvSpPr>
            <p:nvPr/>
          </p:nvSpPr>
          <p:spPr bwMode="auto">
            <a:xfrm>
              <a:off x="3696" y="2840"/>
              <a:ext cx="4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186412" name="Group 44"/>
          <p:cNvGrpSpPr>
            <a:grpSpLocks/>
          </p:cNvGrpSpPr>
          <p:nvPr/>
        </p:nvGrpSpPr>
        <p:grpSpPr bwMode="auto">
          <a:xfrm>
            <a:off x="3635375" y="981075"/>
            <a:ext cx="3816350" cy="4105275"/>
            <a:chOff x="2426" y="572"/>
            <a:chExt cx="2404" cy="2586"/>
          </a:xfrm>
        </p:grpSpPr>
        <p:sp>
          <p:nvSpPr>
            <p:cNvPr id="186413" name="Line 45"/>
            <p:cNvSpPr>
              <a:spLocks noChangeShapeType="1"/>
            </p:cNvSpPr>
            <p:nvPr/>
          </p:nvSpPr>
          <p:spPr bwMode="auto">
            <a:xfrm rot="4576774" flipV="1">
              <a:off x="2335" y="663"/>
              <a:ext cx="2586" cy="24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414" name="Text Box 46"/>
            <p:cNvSpPr txBox="1">
              <a:spLocks noChangeArrowheads="1"/>
            </p:cNvSpPr>
            <p:nvPr/>
          </p:nvSpPr>
          <p:spPr bwMode="auto">
            <a:xfrm>
              <a:off x="3061" y="1344"/>
              <a:ext cx="40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86415" name="Rectangle 47"/>
          <p:cNvSpPr>
            <a:spLocks noChangeArrowheads="1"/>
          </p:cNvSpPr>
          <p:nvPr/>
        </p:nvSpPr>
        <p:spPr bwMode="auto">
          <a:xfrm>
            <a:off x="2376488" y="3125788"/>
            <a:ext cx="4572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>
              <a:spcBef>
                <a:spcPct val="50000"/>
              </a:spcBef>
              <a:buClr>
                <a:schemeClr val="folHlink"/>
              </a:buClr>
              <a:buSzPct val="130000"/>
              <a:buFont typeface="Wingdings" panose="05000000000000000000" pitchFamily="2" charset="2"/>
              <a:buNone/>
            </a:pP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Label(q)=</a:t>
            </a:r>
          </a:p>
          <a:p>
            <a:pPr algn="ctr" rtl="0">
              <a:spcBef>
                <a:spcPct val="50000"/>
              </a:spcBef>
              <a:buClr>
                <a:schemeClr val="folHlink"/>
              </a:buClr>
              <a:buSzPct val="130000"/>
              <a:buFont typeface="Wingdings" panose="05000000000000000000" pitchFamily="2" charset="2"/>
              <a:buNone/>
            </a:pP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argmax</a:t>
            </a:r>
            <a:r>
              <a:rPr lang="en-US" altLang="en-US" sz="2000" baseline="-2500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en-US" sz="2000" baseline="-25000">
                <a:latin typeface="Tahoma" panose="020B0604030504040204" pitchFamily="34" charset="0"/>
              </a:rPr>
              <a:t>≤</a:t>
            </a:r>
            <a:r>
              <a:rPr lang="en-US" altLang="en-US" sz="2000" baseline="-25000">
                <a:latin typeface="Tahoma" panose="020B0604030504040204" pitchFamily="34" charset="0"/>
                <a:cs typeface="Tahoma" panose="020B0604030504040204" pitchFamily="34" charset="0"/>
              </a:rPr>
              <a:t>i </a:t>
            </a:r>
            <a:r>
              <a:rPr lang="en-US" altLang="en-US" sz="2000" baseline="-25000">
                <a:latin typeface="Tahoma" panose="020B0604030504040204" pitchFamily="34" charset="0"/>
              </a:rPr>
              <a:t>≤</a:t>
            </a:r>
            <a:r>
              <a:rPr lang="en-US" altLang="en-US" sz="2000" baseline="-25000">
                <a:latin typeface="Tahoma" panose="020B0604030504040204" pitchFamily="34" charset="0"/>
                <a:cs typeface="Tahoma" panose="020B0604030504040204" pitchFamily="34" charset="0"/>
              </a:rPr>
              <a:t>Nc</a:t>
            </a: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{Sim(q,SV</a:t>
            </a:r>
            <a:r>
              <a:rPr lang="en-US" altLang="en-US" sz="2000" baseline="-2500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)}</a:t>
            </a:r>
            <a:endParaRPr lang="he-IL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281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63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4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1-vs-rest</a:t>
            </a:r>
          </a:p>
        </p:txBody>
      </p:sp>
      <p:sp>
        <p:nvSpPr>
          <p:cNvPr id="187395" name="Text Box 3"/>
          <p:cNvSpPr txBox="1">
            <a:spLocks noChangeArrowheads="1"/>
          </p:cNvSpPr>
          <p:nvPr/>
        </p:nvSpPr>
        <p:spPr bwMode="auto">
          <a:xfrm>
            <a:off x="1308100" y="1484313"/>
            <a:ext cx="66421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After training we’ll have 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decision functions:</a:t>
            </a: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None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		  f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(x)=w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b="0" baseline="30000">
                <a:latin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x+b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Class of query object q is determined by:</a:t>
            </a: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None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		argmax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US" altLang="en-US" sz="2400" b="0" baseline="-25000">
                <a:latin typeface="Times New Roman" panose="02020603050405020304" pitchFamily="18" charset="0"/>
                <a:cs typeface="Tahoma" panose="020B0604030504040204" pitchFamily="34" charset="0"/>
              </a:rPr>
              <a:t>≤i </a:t>
            </a:r>
            <a:r>
              <a:rPr lang="en-US" altLang="en-US" sz="2400" b="0" baseline="-25000">
                <a:latin typeface="Tahoma" panose="020B0604030504040204" pitchFamily="34" charset="0"/>
              </a:rPr>
              <a:t>≤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Nc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{ w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altLang="en-US" sz="2400" b="0" baseline="30000">
                <a:latin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x+b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 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}</a:t>
            </a: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he-IL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Pros: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Only 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classifiers to be trained and tested</a:t>
            </a:r>
          </a:p>
          <a:p>
            <a:pPr lvl="1"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Cons: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Every classifier use all vectors for training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No bound on generalization error</a:t>
            </a:r>
          </a:p>
        </p:txBody>
      </p:sp>
    </p:spTree>
    <p:extLst>
      <p:ext uri="{BB962C8B-B14F-4D97-AF65-F5344CB8AC3E}">
        <p14:creationId xmlns:p14="http://schemas.microsoft.com/office/powerpoint/2010/main" val="3633264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1-vs-rest Complexity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41438"/>
            <a:ext cx="8748712" cy="4686300"/>
          </a:xfrm>
        </p:spPr>
        <p:txBody>
          <a:bodyPr/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  <a:p>
            <a:pPr algn="l" rtl="0"/>
            <a:r>
              <a:rPr lang="en-US" altLang="en-US"/>
              <a:t> For training: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 classifiers, each using n vectors for finding hyperplane</a:t>
            </a:r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algn="l" rtl="0"/>
            <a:r>
              <a:rPr lang="en-US" altLang="en-US"/>
              <a:t> For classifying new objects: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 classifiers, each is tested once, M=max number of SV</a:t>
            </a:r>
          </a:p>
        </p:txBody>
      </p:sp>
      <p:grpSp>
        <p:nvGrpSpPr>
          <p:cNvPr id="188420" name="Group 4"/>
          <p:cNvGrpSpPr>
            <a:grpSpLocks/>
          </p:cNvGrpSpPr>
          <p:nvPr/>
        </p:nvGrpSpPr>
        <p:grpSpPr bwMode="auto">
          <a:xfrm>
            <a:off x="2987675" y="2997200"/>
            <a:ext cx="3168650" cy="568325"/>
            <a:chOff x="1837" y="2076"/>
            <a:chExt cx="1996" cy="358"/>
          </a:xfrm>
        </p:grpSpPr>
        <p:sp>
          <p:nvSpPr>
            <p:cNvPr id="188421" name="Rectangle 5"/>
            <p:cNvSpPr>
              <a:spLocks noChangeArrowheads="1"/>
            </p:cNvSpPr>
            <p:nvPr/>
          </p:nvSpPr>
          <p:spPr bwMode="auto">
            <a:xfrm>
              <a:off x="1837" y="2115"/>
              <a:ext cx="1996" cy="319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800" b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aphicFrame>
          <p:nvGraphicFramePr>
            <p:cNvPr id="188422" name="Object 6"/>
            <p:cNvGraphicFramePr>
              <a:graphicFrameLocks noChangeAspect="1"/>
            </p:cNvGraphicFramePr>
            <p:nvPr/>
          </p:nvGraphicFramePr>
          <p:xfrm>
            <a:off x="2290" y="2076"/>
            <a:ext cx="979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3" imgW="634680" imgH="228600" progId="Equation.3">
                    <p:embed/>
                  </p:oleObj>
                </mc:Choice>
                <mc:Fallback>
                  <p:oleObj name="Equation" r:id="rId3" imgW="634680" imgH="228600" progId="Equation.3">
                    <p:embed/>
                    <p:pic>
                      <p:nvPicPr>
                        <p:cNvPr id="1884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" y="2076"/>
                          <a:ext cx="979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8423" name="Group 7"/>
          <p:cNvGrpSpPr>
            <a:grpSpLocks/>
          </p:cNvGrpSpPr>
          <p:nvPr/>
        </p:nvGrpSpPr>
        <p:grpSpPr bwMode="auto">
          <a:xfrm>
            <a:off x="2987675" y="5805488"/>
            <a:ext cx="3168650" cy="506412"/>
            <a:chOff x="1837" y="3521"/>
            <a:chExt cx="1996" cy="319"/>
          </a:xfrm>
        </p:grpSpPr>
        <p:sp>
          <p:nvSpPr>
            <p:cNvPr id="188424" name="Rectangle 8"/>
            <p:cNvSpPr>
              <a:spLocks noChangeArrowheads="1"/>
            </p:cNvSpPr>
            <p:nvPr/>
          </p:nvSpPr>
          <p:spPr bwMode="auto">
            <a:xfrm>
              <a:off x="1837" y="3521"/>
              <a:ext cx="1996" cy="319"/>
            </a:xfrm>
            <a:prstGeom prst="rect">
              <a:avLst/>
            </a:prstGeom>
            <a:solidFill>
              <a:srgbClr val="FF0000">
                <a:alpha val="22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2800" b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aphicFrame>
          <p:nvGraphicFramePr>
            <p:cNvPr id="188425" name="Object 9"/>
            <p:cNvGraphicFramePr>
              <a:graphicFrameLocks noChangeAspect="1"/>
            </p:cNvGraphicFramePr>
            <p:nvPr/>
          </p:nvGraphicFramePr>
          <p:xfrm>
            <a:off x="2336" y="3540"/>
            <a:ext cx="950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5" imgW="647640" imgH="203040" progId="Equation.3">
                    <p:embed/>
                  </p:oleObj>
                </mc:Choice>
                <mc:Fallback>
                  <p:oleObj name="Equation" r:id="rId5" imgW="647640" imgH="203040" progId="Equation.3">
                    <p:embed/>
                    <p:pic>
                      <p:nvPicPr>
                        <p:cNvPr id="188425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" y="3540"/>
                          <a:ext cx="950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2899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Build N(N −1)/2 classifiers, one classifier to distinguish each pair of classes </a:t>
            </a:r>
            <a:r>
              <a:rPr lang="en-US" sz="2400" dirty="0" err="1" smtClean="0"/>
              <a:t>i</a:t>
            </a:r>
            <a:r>
              <a:rPr lang="en-US" sz="2400" dirty="0" smtClean="0"/>
              <a:t> and j = {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4</a:t>
            </a:r>
            <a:r>
              <a:rPr lang="en-US" sz="2400" dirty="0" smtClean="0"/>
              <a:t>, …, 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baseline="-25000" dirty="0" smtClean="0">
                <a:solidFill>
                  <a:srgbClr val="FF0000"/>
                </a:solidFill>
              </a:rPr>
              <a:t>n-1</a:t>
            </a:r>
            <a:r>
              <a:rPr lang="en-US" sz="2400" dirty="0" smtClean="0"/>
              <a:t>c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} </a:t>
            </a:r>
          </a:p>
          <a:p>
            <a:r>
              <a:rPr lang="en-US" sz="2400" dirty="0" smtClean="0"/>
              <a:t>Let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be the classifier where class </a:t>
            </a:r>
            <a:r>
              <a:rPr lang="en-US" sz="2400" dirty="0" err="1" smtClean="0"/>
              <a:t>i</a:t>
            </a:r>
            <a:r>
              <a:rPr lang="en-US" sz="2400" dirty="0" smtClean="0"/>
              <a:t> were positive examples and class j were negative. Classify using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One-</a:t>
            </a:r>
            <a:r>
              <a:rPr lang="en-US" sz="4000" dirty="0" err="1" smtClean="0"/>
              <a:t>vs</a:t>
            </a:r>
            <a:r>
              <a:rPr lang="en-US" sz="4000" dirty="0" smtClean="0"/>
              <a:t>-One Classification</a:t>
            </a:r>
            <a:endParaRPr lang="en-US" sz="6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776663"/>
            <a:ext cx="568924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9200" y="5334000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Also called all-pairs or all-</a:t>
            </a:r>
            <a:r>
              <a:rPr lang="en-US" sz="2000" dirty="0" err="1" smtClean="0"/>
              <a:t>vs</a:t>
            </a:r>
            <a:r>
              <a:rPr lang="en-US" sz="2000" dirty="0" smtClean="0"/>
              <a:t>-all classification.</a:t>
            </a:r>
          </a:p>
          <a:p>
            <a:r>
              <a:rPr lang="en-US" sz="2000" dirty="0" smtClean="0"/>
              <a:t>Note: 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{1,-1} and 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ji</a:t>
            </a:r>
            <a:r>
              <a:rPr lang="en-US" sz="2000" dirty="0" smtClean="0"/>
              <a:t> = −</a:t>
            </a:r>
            <a:r>
              <a:rPr lang="en-US" sz="2000" dirty="0" err="1" smtClean="0"/>
              <a:t>f</a:t>
            </a:r>
            <a:r>
              <a:rPr lang="en-US" sz="2000" baseline="-25000" dirty="0" err="1" smtClean="0"/>
              <a:t>ij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601316" y="6457890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Hastie et al, NIPS’97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34200" y="41910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Complexity O(N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8850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1-vs-1</a:t>
            </a:r>
          </a:p>
        </p:txBody>
      </p:sp>
      <p:sp>
        <p:nvSpPr>
          <p:cNvPr id="189443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4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5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6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7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1985963" y="19637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3205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3052763" y="2878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1" name="Rectangle 11"/>
          <p:cNvSpPr>
            <a:spLocks noChangeArrowheads="1"/>
          </p:cNvSpPr>
          <p:nvPr/>
        </p:nvSpPr>
        <p:spPr bwMode="auto">
          <a:xfrm>
            <a:off x="2443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2" name="Rectangle 12"/>
          <p:cNvSpPr>
            <a:spLocks noChangeArrowheads="1"/>
          </p:cNvSpPr>
          <p:nvPr/>
        </p:nvSpPr>
        <p:spPr bwMode="auto">
          <a:xfrm>
            <a:off x="2138363" y="2801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3" name="Rectangle 13"/>
          <p:cNvSpPr>
            <a:spLocks noChangeArrowheads="1"/>
          </p:cNvSpPr>
          <p:nvPr/>
        </p:nvSpPr>
        <p:spPr bwMode="auto">
          <a:xfrm>
            <a:off x="2916238" y="1989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4" name="Text Box 14"/>
          <p:cNvSpPr txBox="1">
            <a:spLocks noChangeArrowheads="1"/>
          </p:cNvSpPr>
          <p:nvPr/>
        </p:nvSpPr>
        <p:spPr bwMode="auto">
          <a:xfrm>
            <a:off x="684213" y="198913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9455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9456" name="Text Box 16"/>
          <p:cNvSpPr txBox="1">
            <a:spLocks noChangeArrowheads="1"/>
          </p:cNvSpPr>
          <p:nvPr/>
        </p:nvSpPr>
        <p:spPr bwMode="auto">
          <a:xfrm>
            <a:off x="1116013" y="580548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9457" name="AutoShape 17"/>
          <p:cNvSpPr>
            <a:spLocks noChangeArrowheads="1"/>
          </p:cNvSpPr>
          <p:nvPr/>
        </p:nvSpPr>
        <p:spPr bwMode="auto">
          <a:xfrm>
            <a:off x="1908175" y="54451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8" name="AutoShape 18"/>
          <p:cNvSpPr>
            <a:spLocks noChangeArrowheads="1"/>
          </p:cNvSpPr>
          <p:nvPr/>
        </p:nvSpPr>
        <p:spPr bwMode="auto">
          <a:xfrm>
            <a:off x="2124075" y="56610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59" name="AutoShape 19"/>
          <p:cNvSpPr>
            <a:spLocks noChangeArrowheads="1"/>
          </p:cNvSpPr>
          <p:nvPr/>
        </p:nvSpPr>
        <p:spPr bwMode="auto">
          <a:xfrm>
            <a:off x="2844800" y="4941888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0" name="AutoShape 20"/>
          <p:cNvSpPr>
            <a:spLocks noChangeArrowheads="1"/>
          </p:cNvSpPr>
          <p:nvPr/>
        </p:nvSpPr>
        <p:spPr bwMode="auto">
          <a:xfrm>
            <a:off x="2484438" y="5373688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1" name="AutoShape 21"/>
          <p:cNvSpPr>
            <a:spLocks noChangeArrowheads="1"/>
          </p:cNvSpPr>
          <p:nvPr/>
        </p:nvSpPr>
        <p:spPr bwMode="auto">
          <a:xfrm>
            <a:off x="2916238" y="56610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2" name="AutoShape 22"/>
          <p:cNvSpPr>
            <a:spLocks noChangeArrowheads="1"/>
          </p:cNvSpPr>
          <p:nvPr/>
        </p:nvSpPr>
        <p:spPr bwMode="auto">
          <a:xfrm>
            <a:off x="241300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3" name="AutoShape 23"/>
          <p:cNvSpPr>
            <a:spLocks noChangeAspect="1" noChangeArrowheads="1"/>
          </p:cNvSpPr>
          <p:nvPr/>
        </p:nvSpPr>
        <p:spPr bwMode="auto">
          <a:xfrm>
            <a:off x="6300788" y="5446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4" name="AutoShape 24"/>
          <p:cNvSpPr>
            <a:spLocks noChangeAspect="1" noChangeArrowheads="1"/>
          </p:cNvSpPr>
          <p:nvPr/>
        </p:nvSpPr>
        <p:spPr bwMode="auto">
          <a:xfrm>
            <a:off x="6516688" y="56626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5" name="AutoShape 25"/>
          <p:cNvSpPr>
            <a:spLocks noChangeAspect="1" noChangeArrowheads="1"/>
          </p:cNvSpPr>
          <p:nvPr/>
        </p:nvSpPr>
        <p:spPr bwMode="auto">
          <a:xfrm>
            <a:off x="6877050" y="5446713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6" name="AutoShape 26"/>
          <p:cNvSpPr>
            <a:spLocks noChangeAspect="1" noChangeArrowheads="1"/>
          </p:cNvSpPr>
          <p:nvPr/>
        </p:nvSpPr>
        <p:spPr bwMode="auto">
          <a:xfrm>
            <a:off x="6805613" y="50863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7" name="AutoShape 27"/>
          <p:cNvSpPr>
            <a:spLocks noChangeAspect="1" noChangeArrowheads="1"/>
          </p:cNvSpPr>
          <p:nvPr/>
        </p:nvSpPr>
        <p:spPr bwMode="auto">
          <a:xfrm>
            <a:off x="6732588" y="58785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8" name="AutoShape 28"/>
          <p:cNvSpPr>
            <a:spLocks noChangeAspect="1" noChangeArrowheads="1"/>
          </p:cNvSpPr>
          <p:nvPr/>
        </p:nvSpPr>
        <p:spPr bwMode="auto">
          <a:xfrm>
            <a:off x="7308850" y="4797425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469" name="Text Box 29"/>
          <p:cNvSpPr txBox="1">
            <a:spLocks noChangeArrowheads="1"/>
          </p:cNvSpPr>
          <p:nvPr/>
        </p:nvSpPr>
        <p:spPr bwMode="auto">
          <a:xfrm>
            <a:off x="7380288" y="54451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9470" name="Line 30"/>
          <p:cNvSpPr>
            <a:spLocks noChangeShapeType="1"/>
          </p:cNvSpPr>
          <p:nvPr/>
        </p:nvSpPr>
        <p:spPr bwMode="auto">
          <a:xfrm flipH="1" flipV="1">
            <a:off x="4427538" y="1341438"/>
            <a:ext cx="144462" cy="208756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471" name="Line 31"/>
          <p:cNvSpPr>
            <a:spLocks noChangeShapeType="1"/>
          </p:cNvSpPr>
          <p:nvPr/>
        </p:nvSpPr>
        <p:spPr bwMode="auto">
          <a:xfrm rot="4576774" flipV="1">
            <a:off x="2195513" y="2563813"/>
            <a:ext cx="576262" cy="244951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9472" name="Line 32"/>
          <p:cNvSpPr>
            <a:spLocks noChangeShapeType="1"/>
          </p:cNvSpPr>
          <p:nvPr/>
        </p:nvSpPr>
        <p:spPr bwMode="auto">
          <a:xfrm rot="4748270">
            <a:off x="3849688" y="2160587"/>
            <a:ext cx="1335088" cy="2976563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8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894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94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894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894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1894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89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89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8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1-vs-1</a:t>
            </a:r>
          </a:p>
        </p:txBody>
      </p:sp>
      <p:sp>
        <p:nvSpPr>
          <p:cNvPr id="190467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68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69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0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1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2" name="Rectangle 8"/>
          <p:cNvSpPr>
            <a:spLocks noChangeArrowheads="1"/>
          </p:cNvSpPr>
          <p:nvPr/>
        </p:nvSpPr>
        <p:spPr bwMode="auto">
          <a:xfrm>
            <a:off x="1985963" y="19637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3" name="Rectangle 9"/>
          <p:cNvSpPr>
            <a:spLocks noChangeArrowheads="1"/>
          </p:cNvSpPr>
          <p:nvPr/>
        </p:nvSpPr>
        <p:spPr bwMode="auto">
          <a:xfrm>
            <a:off x="3205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90474" name="Rectangle 10"/>
          <p:cNvSpPr>
            <a:spLocks noChangeArrowheads="1"/>
          </p:cNvSpPr>
          <p:nvPr/>
        </p:nvSpPr>
        <p:spPr bwMode="auto">
          <a:xfrm>
            <a:off x="3052763" y="2878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5" name="Rectangle 11"/>
          <p:cNvSpPr>
            <a:spLocks noChangeArrowheads="1"/>
          </p:cNvSpPr>
          <p:nvPr/>
        </p:nvSpPr>
        <p:spPr bwMode="auto">
          <a:xfrm>
            <a:off x="2443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6" name="Rectangle 12"/>
          <p:cNvSpPr>
            <a:spLocks noChangeArrowheads="1"/>
          </p:cNvSpPr>
          <p:nvPr/>
        </p:nvSpPr>
        <p:spPr bwMode="auto">
          <a:xfrm>
            <a:off x="2138363" y="2801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7" name="Rectangle 13"/>
          <p:cNvSpPr>
            <a:spLocks noChangeArrowheads="1"/>
          </p:cNvSpPr>
          <p:nvPr/>
        </p:nvSpPr>
        <p:spPr bwMode="auto">
          <a:xfrm>
            <a:off x="2916238" y="1989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78" name="Text Box 14"/>
          <p:cNvSpPr txBox="1">
            <a:spLocks noChangeArrowheads="1"/>
          </p:cNvSpPr>
          <p:nvPr/>
        </p:nvSpPr>
        <p:spPr bwMode="auto">
          <a:xfrm>
            <a:off x="684213" y="198913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90479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90480" name="Text Box 16"/>
          <p:cNvSpPr txBox="1">
            <a:spLocks noChangeArrowheads="1"/>
          </p:cNvSpPr>
          <p:nvPr/>
        </p:nvSpPr>
        <p:spPr bwMode="auto">
          <a:xfrm>
            <a:off x="1116013" y="580548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90481" name="AutoShape 17"/>
          <p:cNvSpPr>
            <a:spLocks noChangeArrowheads="1"/>
          </p:cNvSpPr>
          <p:nvPr/>
        </p:nvSpPr>
        <p:spPr bwMode="auto">
          <a:xfrm>
            <a:off x="1908175" y="54451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2" name="AutoShape 18"/>
          <p:cNvSpPr>
            <a:spLocks noChangeArrowheads="1"/>
          </p:cNvSpPr>
          <p:nvPr/>
        </p:nvSpPr>
        <p:spPr bwMode="auto">
          <a:xfrm>
            <a:off x="2124075" y="56610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3" name="AutoShape 19"/>
          <p:cNvSpPr>
            <a:spLocks noChangeArrowheads="1"/>
          </p:cNvSpPr>
          <p:nvPr/>
        </p:nvSpPr>
        <p:spPr bwMode="auto">
          <a:xfrm>
            <a:off x="2844800" y="4941888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4" name="AutoShape 20"/>
          <p:cNvSpPr>
            <a:spLocks noChangeArrowheads="1"/>
          </p:cNvSpPr>
          <p:nvPr/>
        </p:nvSpPr>
        <p:spPr bwMode="auto">
          <a:xfrm>
            <a:off x="2484438" y="5373688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5" name="AutoShape 21"/>
          <p:cNvSpPr>
            <a:spLocks noChangeArrowheads="1"/>
          </p:cNvSpPr>
          <p:nvPr/>
        </p:nvSpPr>
        <p:spPr bwMode="auto">
          <a:xfrm>
            <a:off x="2916238" y="56610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6" name="AutoShape 22"/>
          <p:cNvSpPr>
            <a:spLocks noChangeArrowheads="1"/>
          </p:cNvSpPr>
          <p:nvPr/>
        </p:nvSpPr>
        <p:spPr bwMode="auto">
          <a:xfrm>
            <a:off x="241300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7" name="AutoShape 23"/>
          <p:cNvSpPr>
            <a:spLocks noChangeAspect="1" noChangeArrowheads="1"/>
          </p:cNvSpPr>
          <p:nvPr/>
        </p:nvSpPr>
        <p:spPr bwMode="auto">
          <a:xfrm>
            <a:off x="5508625" y="53022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8" name="AutoShape 24"/>
          <p:cNvSpPr>
            <a:spLocks noChangeAspect="1" noChangeArrowheads="1"/>
          </p:cNvSpPr>
          <p:nvPr/>
        </p:nvSpPr>
        <p:spPr bwMode="auto">
          <a:xfrm>
            <a:off x="5724525" y="55181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89" name="AutoShape 25"/>
          <p:cNvSpPr>
            <a:spLocks noChangeAspect="1" noChangeArrowheads="1"/>
          </p:cNvSpPr>
          <p:nvPr/>
        </p:nvSpPr>
        <p:spPr bwMode="auto">
          <a:xfrm>
            <a:off x="6084888" y="53022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90" name="AutoShape 26"/>
          <p:cNvSpPr>
            <a:spLocks noChangeAspect="1" noChangeArrowheads="1"/>
          </p:cNvSpPr>
          <p:nvPr/>
        </p:nvSpPr>
        <p:spPr bwMode="auto">
          <a:xfrm>
            <a:off x="6013450" y="4941888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91" name="AutoShape 27"/>
          <p:cNvSpPr>
            <a:spLocks noChangeAspect="1" noChangeArrowheads="1"/>
          </p:cNvSpPr>
          <p:nvPr/>
        </p:nvSpPr>
        <p:spPr bwMode="auto">
          <a:xfrm>
            <a:off x="5940425" y="57340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92" name="AutoShape 28"/>
          <p:cNvSpPr>
            <a:spLocks noChangeAspect="1" noChangeArrowheads="1"/>
          </p:cNvSpPr>
          <p:nvPr/>
        </p:nvSpPr>
        <p:spPr bwMode="auto">
          <a:xfrm>
            <a:off x="6516688" y="465296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0493" name="Text Box 29"/>
          <p:cNvSpPr txBox="1">
            <a:spLocks noChangeArrowheads="1"/>
          </p:cNvSpPr>
          <p:nvPr/>
        </p:nvSpPr>
        <p:spPr bwMode="auto">
          <a:xfrm>
            <a:off x="6588125" y="53006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grpSp>
        <p:nvGrpSpPr>
          <p:cNvPr id="190494" name="Group 30"/>
          <p:cNvGrpSpPr>
            <a:grpSpLocks/>
          </p:cNvGrpSpPr>
          <p:nvPr/>
        </p:nvGrpSpPr>
        <p:grpSpPr bwMode="auto">
          <a:xfrm>
            <a:off x="3779838" y="1341438"/>
            <a:ext cx="792162" cy="2016125"/>
            <a:chOff x="2381" y="845"/>
            <a:chExt cx="499" cy="1270"/>
          </a:xfrm>
        </p:grpSpPr>
        <p:sp>
          <p:nvSpPr>
            <p:cNvPr id="190495" name="Line 31"/>
            <p:cNvSpPr>
              <a:spLocks noChangeShapeType="1"/>
            </p:cNvSpPr>
            <p:nvPr/>
          </p:nvSpPr>
          <p:spPr bwMode="auto">
            <a:xfrm flipH="1" flipV="1">
              <a:off x="2789" y="845"/>
              <a:ext cx="46" cy="127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496" name="Text Box 32"/>
            <p:cNvSpPr txBox="1">
              <a:spLocks noChangeArrowheads="1"/>
            </p:cNvSpPr>
            <p:nvPr/>
          </p:nvSpPr>
          <p:spPr bwMode="auto">
            <a:xfrm>
              <a:off x="2381" y="845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1,2</a:t>
              </a:r>
            </a:p>
          </p:txBody>
        </p:sp>
      </p:grpSp>
      <p:grpSp>
        <p:nvGrpSpPr>
          <p:cNvPr id="190497" name="Group 33"/>
          <p:cNvGrpSpPr>
            <a:grpSpLocks/>
          </p:cNvGrpSpPr>
          <p:nvPr/>
        </p:nvGrpSpPr>
        <p:grpSpPr bwMode="auto">
          <a:xfrm>
            <a:off x="1187450" y="3429000"/>
            <a:ext cx="2520950" cy="647700"/>
            <a:chOff x="748" y="2160"/>
            <a:chExt cx="1588" cy="408"/>
          </a:xfrm>
        </p:grpSpPr>
        <p:sp>
          <p:nvSpPr>
            <p:cNvPr id="190498" name="Line 34"/>
            <p:cNvSpPr>
              <a:spLocks noChangeShapeType="1"/>
            </p:cNvSpPr>
            <p:nvPr/>
          </p:nvSpPr>
          <p:spPr bwMode="auto">
            <a:xfrm rot="4576774" flipV="1">
              <a:off x="1383" y="1615"/>
              <a:ext cx="363" cy="154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499" name="Text Box 35"/>
            <p:cNvSpPr txBox="1">
              <a:spLocks noChangeArrowheads="1"/>
            </p:cNvSpPr>
            <p:nvPr/>
          </p:nvSpPr>
          <p:spPr bwMode="auto">
            <a:xfrm>
              <a:off x="748" y="2160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1,3</a:t>
              </a:r>
            </a:p>
          </p:txBody>
        </p:sp>
      </p:grpSp>
      <p:grpSp>
        <p:nvGrpSpPr>
          <p:cNvPr id="190500" name="Group 36"/>
          <p:cNvGrpSpPr>
            <a:grpSpLocks/>
          </p:cNvGrpSpPr>
          <p:nvPr/>
        </p:nvGrpSpPr>
        <p:grpSpPr bwMode="auto">
          <a:xfrm>
            <a:off x="3028950" y="2565400"/>
            <a:ext cx="2976563" cy="1751013"/>
            <a:chOff x="1908" y="1616"/>
            <a:chExt cx="1875" cy="1103"/>
          </a:xfrm>
        </p:grpSpPr>
        <p:sp>
          <p:nvSpPr>
            <p:cNvPr id="190501" name="Line 37"/>
            <p:cNvSpPr>
              <a:spLocks noChangeShapeType="1"/>
            </p:cNvSpPr>
            <p:nvPr/>
          </p:nvSpPr>
          <p:spPr bwMode="auto">
            <a:xfrm rot="4748270">
              <a:off x="2425" y="1361"/>
              <a:ext cx="841" cy="187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02" name="Text Box 38"/>
            <p:cNvSpPr txBox="1">
              <a:spLocks noChangeArrowheads="1"/>
            </p:cNvSpPr>
            <p:nvPr/>
          </p:nvSpPr>
          <p:spPr bwMode="auto">
            <a:xfrm>
              <a:off x="3152" y="1616"/>
              <a:ext cx="4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1,4</a:t>
              </a:r>
            </a:p>
          </p:txBody>
        </p:sp>
      </p:grpSp>
      <p:grpSp>
        <p:nvGrpSpPr>
          <p:cNvPr id="190503" name="Group 39"/>
          <p:cNvGrpSpPr>
            <a:grpSpLocks/>
          </p:cNvGrpSpPr>
          <p:nvPr/>
        </p:nvGrpSpPr>
        <p:grpSpPr bwMode="auto">
          <a:xfrm>
            <a:off x="3779838" y="3141663"/>
            <a:ext cx="1944687" cy="1439862"/>
            <a:chOff x="2608" y="2160"/>
            <a:chExt cx="1225" cy="907"/>
          </a:xfrm>
        </p:grpSpPr>
        <p:sp>
          <p:nvSpPr>
            <p:cNvPr id="190504" name="Line 40"/>
            <p:cNvSpPr>
              <a:spLocks noChangeShapeType="1"/>
            </p:cNvSpPr>
            <p:nvPr/>
          </p:nvSpPr>
          <p:spPr bwMode="auto">
            <a:xfrm flipH="1" flipV="1">
              <a:off x="2608" y="2160"/>
              <a:ext cx="952" cy="90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05" name="Text Box 41"/>
            <p:cNvSpPr txBox="1">
              <a:spLocks noChangeArrowheads="1"/>
            </p:cNvSpPr>
            <p:nvPr/>
          </p:nvSpPr>
          <p:spPr bwMode="auto">
            <a:xfrm>
              <a:off x="3334" y="2704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2,3</a:t>
              </a:r>
            </a:p>
          </p:txBody>
        </p:sp>
      </p:grpSp>
      <p:grpSp>
        <p:nvGrpSpPr>
          <p:cNvPr id="190506" name="Group 42"/>
          <p:cNvGrpSpPr>
            <a:grpSpLocks/>
          </p:cNvGrpSpPr>
          <p:nvPr/>
        </p:nvGrpSpPr>
        <p:grpSpPr bwMode="auto">
          <a:xfrm>
            <a:off x="3924300" y="4076700"/>
            <a:ext cx="863600" cy="2166938"/>
            <a:chOff x="2472" y="2568"/>
            <a:chExt cx="544" cy="1365"/>
          </a:xfrm>
        </p:grpSpPr>
        <p:sp>
          <p:nvSpPr>
            <p:cNvPr id="190507" name="Line 43"/>
            <p:cNvSpPr>
              <a:spLocks noChangeShapeType="1"/>
            </p:cNvSpPr>
            <p:nvPr/>
          </p:nvSpPr>
          <p:spPr bwMode="auto">
            <a:xfrm flipH="1" flipV="1">
              <a:off x="2835" y="2568"/>
              <a:ext cx="45" cy="131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08" name="Text Box 44"/>
            <p:cNvSpPr txBox="1">
              <a:spLocks noChangeArrowheads="1"/>
            </p:cNvSpPr>
            <p:nvPr/>
          </p:nvSpPr>
          <p:spPr bwMode="auto">
            <a:xfrm>
              <a:off x="2472" y="3702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3,4</a:t>
              </a:r>
            </a:p>
          </p:txBody>
        </p:sp>
      </p:grpSp>
      <p:grpSp>
        <p:nvGrpSpPr>
          <p:cNvPr id="190509" name="Group 45"/>
          <p:cNvGrpSpPr>
            <a:grpSpLocks/>
          </p:cNvGrpSpPr>
          <p:nvPr/>
        </p:nvGrpSpPr>
        <p:grpSpPr bwMode="auto">
          <a:xfrm>
            <a:off x="5795963" y="3422650"/>
            <a:ext cx="2592387" cy="366713"/>
            <a:chOff x="3651" y="2156"/>
            <a:chExt cx="1633" cy="231"/>
          </a:xfrm>
        </p:grpSpPr>
        <p:sp>
          <p:nvSpPr>
            <p:cNvPr id="190510" name="Line 46"/>
            <p:cNvSpPr>
              <a:spLocks noChangeShapeType="1"/>
            </p:cNvSpPr>
            <p:nvPr/>
          </p:nvSpPr>
          <p:spPr bwMode="auto">
            <a:xfrm flipH="1">
              <a:off x="3651" y="2387"/>
              <a:ext cx="1497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511" name="Text Box 47"/>
            <p:cNvSpPr txBox="1">
              <a:spLocks noChangeArrowheads="1"/>
            </p:cNvSpPr>
            <p:nvPr/>
          </p:nvSpPr>
          <p:spPr bwMode="auto">
            <a:xfrm>
              <a:off x="4785" y="215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2,4</a:t>
              </a:r>
            </a:p>
          </p:txBody>
        </p:sp>
      </p:grpSp>
      <p:sp>
        <p:nvSpPr>
          <p:cNvPr id="190512" name="Text Box 48"/>
          <p:cNvSpPr txBox="1">
            <a:spLocks noChangeArrowheads="1"/>
          </p:cNvSpPr>
          <p:nvPr/>
        </p:nvSpPr>
        <p:spPr bwMode="auto">
          <a:xfrm>
            <a:off x="179388" y="4005263"/>
            <a:ext cx="2984500" cy="4857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(N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-1)/2 classifiers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2102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5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1-vs-1 with Max Wins</a:t>
            </a:r>
          </a:p>
        </p:txBody>
      </p:sp>
      <p:sp>
        <p:nvSpPr>
          <p:cNvPr id="191491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2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3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4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5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1985963" y="19637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7" name="Rectangle 9"/>
          <p:cNvSpPr>
            <a:spLocks noChangeArrowheads="1"/>
          </p:cNvSpPr>
          <p:nvPr/>
        </p:nvSpPr>
        <p:spPr bwMode="auto">
          <a:xfrm>
            <a:off x="3205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91498" name="Rectangle 10"/>
          <p:cNvSpPr>
            <a:spLocks noChangeArrowheads="1"/>
          </p:cNvSpPr>
          <p:nvPr/>
        </p:nvSpPr>
        <p:spPr bwMode="auto">
          <a:xfrm>
            <a:off x="3052763" y="2878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499" name="Rectangle 11"/>
          <p:cNvSpPr>
            <a:spLocks noChangeArrowheads="1"/>
          </p:cNvSpPr>
          <p:nvPr/>
        </p:nvSpPr>
        <p:spPr bwMode="auto">
          <a:xfrm>
            <a:off x="2443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0" name="Rectangle 12"/>
          <p:cNvSpPr>
            <a:spLocks noChangeArrowheads="1"/>
          </p:cNvSpPr>
          <p:nvPr/>
        </p:nvSpPr>
        <p:spPr bwMode="auto">
          <a:xfrm>
            <a:off x="2138363" y="2801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1" name="Rectangle 13"/>
          <p:cNvSpPr>
            <a:spLocks noChangeArrowheads="1"/>
          </p:cNvSpPr>
          <p:nvPr/>
        </p:nvSpPr>
        <p:spPr bwMode="auto">
          <a:xfrm>
            <a:off x="2916238" y="1989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2" name="Text Box 14"/>
          <p:cNvSpPr txBox="1">
            <a:spLocks noChangeArrowheads="1"/>
          </p:cNvSpPr>
          <p:nvPr/>
        </p:nvSpPr>
        <p:spPr bwMode="auto">
          <a:xfrm>
            <a:off x="684213" y="198913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91503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91504" name="Text Box 16"/>
          <p:cNvSpPr txBox="1">
            <a:spLocks noChangeArrowheads="1"/>
          </p:cNvSpPr>
          <p:nvPr/>
        </p:nvSpPr>
        <p:spPr bwMode="auto">
          <a:xfrm>
            <a:off x="1116013" y="580548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91505" name="AutoShape 17"/>
          <p:cNvSpPr>
            <a:spLocks noChangeArrowheads="1"/>
          </p:cNvSpPr>
          <p:nvPr/>
        </p:nvSpPr>
        <p:spPr bwMode="auto">
          <a:xfrm>
            <a:off x="1908175" y="54451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6" name="AutoShape 18"/>
          <p:cNvSpPr>
            <a:spLocks noChangeArrowheads="1"/>
          </p:cNvSpPr>
          <p:nvPr/>
        </p:nvSpPr>
        <p:spPr bwMode="auto">
          <a:xfrm>
            <a:off x="2124075" y="56610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7" name="AutoShape 19"/>
          <p:cNvSpPr>
            <a:spLocks noChangeArrowheads="1"/>
          </p:cNvSpPr>
          <p:nvPr/>
        </p:nvSpPr>
        <p:spPr bwMode="auto">
          <a:xfrm>
            <a:off x="2844800" y="4941888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8" name="AutoShape 20"/>
          <p:cNvSpPr>
            <a:spLocks noChangeArrowheads="1"/>
          </p:cNvSpPr>
          <p:nvPr/>
        </p:nvSpPr>
        <p:spPr bwMode="auto">
          <a:xfrm>
            <a:off x="2484438" y="5373688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09" name="AutoShape 21"/>
          <p:cNvSpPr>
            <a:spLocks noChangeArrowheads="1"/>
          </p:cNvSpPr>
          <p:nvPr/>
        </p:nvSpPr>
        <p:spPr bwMode="auto">
          <a:xfrm>
            <a:off x="2916238" y="56610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0" name="AutoShape 22"/>
          <p:cNvSpPr>
            <a:spLocks noChangeArrowheads="1"/>
          </p:cNvSpPr>
          <p:nvPr/>
        </p:nvSpPr>
        <p:spPr bwMode="auto">
          <a:xfrm>
            <a:off x="241300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1" name="AutoShape 23"/>
          <p:cNvSpPr>
            <a:spLocks noChangeAspect="1" noChangeArrowheads="1"/>
          </p:cNvSpPr>
          <p:nvPr/>
        </p:nvSpPr>
        <p:spPr bwMode="auto">
          <a:xfrm>
            <a:off x="5508625" y="53022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2" name="AutoShape 24"/>
          <p:cNvSpPr>
            <a:spLocks noChangeAspect="1" noChangeArrowheads="1"/>
          </p:cNvSpPr>
          <p:nvPr/>
        </p:nvSpPr>
        <p:spPr bwMode="auto">
          <a:xfrm>
            <a:off x="5724525" y="55181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3" name="AutoShape 25"/>
          <p:cNvSpPr>
            <a:spLocks noChangeAspect="1" noChangeArrowheads="1"/>
          </p:cNvSpPr>
          <p:nvPr/>
        </p:nvSpPr>
        <p:spPr bwMode="auto">
          <a:xfrm>
            <a:off x="6084888" y="53022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4" name="AutoShape 26"/>
          <p:cNvSpPr>
            <a:spLocks noChangeAspect="1" noChangeArrowheads="1"/>
          </p:cNvSpPr>
          <p:nvPr/>
        </p:nvSpPr>
        <p:spPr bwMode="auto">
          <a:xfrm>
            <a:off x="6013450" y="4941888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5" name="AutoShape 27"/>
          <p:cNvSpPr>
            <a:spLocks noChangeAspect="1" noChangeArrowheads="1"/>
          </p:cNvSpPr>
          <p:nvPr/>
        </p:nvSpPr>
        <p:spPr bwMode="auto">
          <a:xfrm>
            <a:off x="5940425" y="57340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6" name="AutoShape 28"/>
          <p:cNvSpPr>
            <a:spLocks noChangeAspect="1" noChangeArrowheads="1"/>
          </p:cNvSpPr>
          <p:nvPr/>
        </p:nvSpPr>
        <p:spPr bwMode="auto">
          <a:xfrm>
            <a:off x="6516688" y="465296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1517" name="Text Box 29"/>
          <p:cNvSpPr txBox="1">
            <a:spLocks noChangeArrowheads="1"/>
          </p:cNvSpPr>
          <p:nvPr/>
        </p:nvSpPr>
        <p:spPr bwMode="auto">
          <a:xfrm>
            <a:off x="6588125" y="53006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grpSp>
        <p:nvGrpSpPr>
          <p:cNvPr id="191518" name="Group 30"/>
          <p:cNvGrpSpPr>
            <a:grpSpLocks/>
          </p:cNvGrpSpPr>
          <p:nvPr/>
        </p:nvGrpSpPr>
        <p:grpSpPr bwMode="auto">
          <a:xfrm>
            <a:off x="3779838" y="1341438"/>
            <a:ext cx="792162" cy="2016125"/>
            <a:chOff x="2381" y="845"/>
            <a:chExt cx="499" cy="1270"/>
          </a:xfrm>
        </p:grpSpPr>
        <p:sp>
          <p:nvSpPr>
            <p:cNvPr id="191519" name="Line 31"/>
            <p:cNvSpPr>
              <a:spLocks noChangeShapeType="1"/>
            </p:cNvSpPr>
            <p:nvPr/>
          </p:nvSpPr>
          <p:spPr bwMode="auto">
            <a:xfrm flipH="1" flipV="1">
              <a:off x="2789" y="845"/>
              <a:ext cx="46" cy="127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20" name="Text Box 32"/>
            <p:cNvSpPr txBox="1">
              <a:spLocks noChangeArrowheads="1"/>
            </p:cNvSpPr>
            <p:nvPr/>
          </p:nvSpPr>
          <p:spPr bwMode="auto">
            <a:xfrm>
              <a:off x="2381" y="845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1,2</a:t>
              </a:r>
            </a:p>
          </p:txBody>
        </p:sp>
      </p:grpSp>
      <p:grpSp>
        <p:nvGrpSpPr>
          <p:cNvPr id="191521" name="Group 33"/>
          <p:cNvGrpSpPr>
            <a:grpSpLocks/>
          </p:cNvGrpSpPr>
          <p:nvPr/>
        </p:nvGrpSpPr>
        <p:grpSpPr bwMode="auto">
          <a:xfrm>
            <a:off x="1187450" y="3429000"/>
            <a:ext cx="2520950" cy="647700"/>
            <a:chOff x="748" y="2160"/>
            <a:chExt cx="1588" cy="408"/>
          </a:xfrm>
        </p:grpSpPr>
        <p:sp>
          <p:nvSpPr>
            <p:cNvPr id="191522" name="Line 34"/>
            <p:cNvSpPr>
              <a:spLocks noChangeShapeType="1"/>
            </p:cNvSpPr>
            <p:nvPr/>
          </p:nvSpPr>
          <p:spPr bwMode="auto">
            <a:xfrm rot="4576774" flipV="1">
              <a:off x="1383" y="1615"/>
              <a:ext cx="363" cy="154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23" name="Text Box 35"/>
            <p:cNvSpPr txBox="1">
              <a:spLocks noChangeArrowheads="1"/>
            </p:cNvSpPr>
            <p:nvPr/>
          </p:nvSpPr>
          <p:spPr bwMode="auto">
            <a:xfrm>
              <a:off x="748" y="2160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1,3</a:t>
              </a:r>
            </a:p>
          </p:txBody>
        </p:sp>
      </p:grpSp>
      <p:grpSp>
        <p:nvGrpSpPr>
          <p:cNvPr id="191524" name="Group 36"/>
          <p:cNvGrpSpPr>
            <a:grpSpLocks/>
          </p:cNvGrpSpPr>
          <p:nvPr/>
        </p:nvGrpSpPr>
        <p:grpSpPr bwMode="auto">
          <a:xfrm>
            <a:off x="3028950" y="2565400"/>
            <a:ext cx="2976563" cy="1751013"/>
            <a:chOff x="1908" y="1616"/>
            <a:chExt cx="1875" cy="1103"/>
          </a:xfrm>
        </p:grpSpPr>
        <p:sp>
          <p:nvSpPr>
            <p:cNvPr id="191525" name="Line 37"/>
            <p:cNvSpPr>
              <a:spLocks noChangeShapeType="1"/>
            </p:cNvSpPr>
            <p:nvPr/>
          </p:nvSpPr>
          <p:spPr bwMode="auto">
            <a:xfrm rot="4748270">
              <a:off x="2425" y="1361"/>
              <a:ext cx="841" cy="187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26" name="Text Box 38"/>
            <p:cNvSpPr txBox="1">
              <a:spLocks noChangeArrowheads="1"/>
            </p:cNvSpPr>
            <p:nvPr/>
          </p:nvSpPr>
          <p:spPr bwMode="auto">
            <a:xfrm>
              <a:off x="3152" y="1616"/>
              <a:ext cx="4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1,4</a:t>
              </a:r>
            </a:p>
          </p:txBody>
        </p:sp>
      </p:grpSp>
      <p:grpSp>
        <p:nvGrpSpPr>
          <p:cNvPr id="191527" name="Group 39"/>
          <p:cNvGrpSpPr>
            <a:grpSpLocks/>
          </p:cNvGrpSpPr>
          <p:nvPr/>
        </p:nvGrpSpPr>
        <p:grpSpPr bwMode="auto">
          <a:xfrm>
            <a:off x="3779838" y="3141663"/>
            <a:ext cx="1944687" cy="1439862"/>
            <a:chOff x="2608" y="2160"/>
            <a:chExt cx="1225" cy="907"/>
          </a:xfrm>
        </p:grpSpPr>
        <p:sp>
          <p:nvSpPr>
            <p:cNvPr id="191528" name="Line 40"/>
            <p:cNvSpPr>
              <a:spLocks noChangeShapeType="1"/>
            </p:cNvSpPr>
            <p:nvPr/>
          </p:nvSpPr>
          <p:spPr bwMode="auto">
            <a:xfrm flipH="1" flipV="1">
              <a:off x="2608" y="2160"/>
              <a:ext cx="952" cy="90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29" name="Text Box 41"/>
            <p:cNvSpPr txBox="1">
              <a:spLocks noChangeArrowheads="1"/>
            </p:cNvSpPr>
            <p:nvPr/>
          </p:nvSpPr>
          <p:spPr bwMode="auto">
            <a:xfrm>
              <a:off x="3334" y="2704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2,3</a:t>
              </a:r>
            </a:p>
          </p:txBody>
        </p:sp>
      </p:grpSp>
      <p:grpSp>
        <p:nvGrpSpPr>
          <p:cNvPr id="191530" name="Group 42"/>
          <p:cNvGrpSpPr>
            <a:grpSpLocks/>
          </p:cNvGrpSpPr>
          <p:nvPr/>
        </p:nvGrpSpPr>
        <p:grpSpPr bwMode="auto">
          <a:xfrm>
            <a:off x="3924300" y="4076700"/>
            <a:ext cx="863600" cy="2166938"/>
            <a:chOff x="2472" y="2568"/>
            <a:chExt cx="544" cy="1365"/>
          </a:xfrm>
        </p:grpSpPr>
        <p:sp>
          <p:nvSpPr>
            <p:cNvPr id="191531" name="Line 43"/>
            <p:cNvSpPr>
              <a:spLocks noChangeShapeType="1"/>
            </p:cNvSpPr>
            <p:nvPr/>
          </p:nvSpPr>
          <p:spPr bwMode="auto">
            <a:xfrm flipH="1" flipV="1">
              <a:off x="2835" y="2568"/>
              <a:ext cx="45" cy="131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32" name="Text Box 44"/>
            <p:cNvSpPr txBox="1">
              <a:spLocks noChangeArrowheads="1"/>
            </p:cNvSpPr>
            <p:nvPr/>
          </p:nvSpPr>
          <p:spPr bwMode="auto">
            <a:xfrm>
              <a:off x="2472" y="3702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3,4</a:t>
              </a:r>
            </a:p>
          </p:txBody>
        </p:sp>
      </p:grpSp>
      <p:grpSp>
        <p:nvGrpSpPr>
          <p:cNvPr id="191533" name="Group 45"/>
          <p:cNvGrpSpPr>
            <a:grpSpLocks/>
          </p:cNvGrpSpPr>
          <p:nvPr/>
        </p:nvGrpSpPr>
        <p:grpSpPr bwMode="auto">
          <a:xfrm>
            <a:off x="5795963" y="3422650"/>
            <a:ext cx="2592387" cy="366713"/>
            <a:chOff x="3651" y="2156"/>
            <a:chExt cx="1633" cy="231"/>
          </a:xfrm>
        </p:grpSpPr>
        <p:sp>
          <p:nvSpPr>
            <p:cNvPr id="191534" name="Line 46"/>
            <p:cNvSpPr>
              <a:spLocks noChangeShapeType="1"/>
            </p:cNvSpPr>
            <p:nvPr/>
          </p:nvSpPr>
          <p:spPr bwMode="auto">
            <a:xfrm flipH="1">
              <a:off x="3651" y="2387"/>
              <a:ext cx="1497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535" name="Text Box 47"/>
            <p:cNvSpPr txBox="1">
              <a:spLocks noChangeArrowheads="1"/>
            </p:cNvSpPr>
            <p:nvPr/>
          </p:nvSpPr>
          <p:spPr bwMode="auto">
            <a:xfrm>
              <a:off x="4785" y="215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2,4</a:t>
              </a:r>
            </a:p>
          </p:txBody>
        </p:sp>
      </p:grpSp>
      <p:sp>
        <p:nvSpPr>
          <p:cNvPr id="191536" name="Oval 48"/>
          <p:cNvSpPr>
            <a:spLocks noChangeArrowheads="1"/>
          </p:cNvSpPr>
          <p:nvPr/>
        </p:nvSpPr>
        <p:spPr bwMode="auto">
          <a:xfrm>
            <a:off x="2268538" y="3068638"/>
            <a:ext cx="431800" cy="287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</a:t>
            </a:r>
          </a:p>
        </p:txBody>
      </p:sp>
      <p:sp>
        <p:nvSpPr>
          <p:cNvPr id="191537" name="Line 49"/>
          <p:cNvSpPr>
            <a:spLocks noChangeShapeType="1"/>
          </p:cNvSpPr>
          <p:nvPr/>
        </p:nvSpPr>
        <p:spPr bwMode="auto">
          <a:xfrm flipV="1">
            <a:off x="2700338" y="3213100"/>
            <a:ext cx="1800225" cy="0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38" name="Text Box 50"/>
          <p:cNvSpPr txBox="1">
            <a:spLocks noChangeArrowheads="1"/>
          </p:cNvSpPr>
          <p:nvPr/>
        </p:nvSpPr>
        <p:spPr bwMode="auto">
          <a:xfrm>
            <a:off x="1042988" y="3357563"/>
            <a:ext cx="36718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Sign(w</a:t>
            </a:r>
            <a:r>
              <a:rPr lang="en-US" altLang="en-US" baseline="-25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altLang="en-US" baseline="30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q+b</a:t>
            </a:r>
            <a:r>
              <a:rPr lang="en-US" altLang="en-US" baseline="-250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1,2</a:t>
            </a: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 ~ 1 or 2 ?</a:t>
            </a:r>
          </a:p>
        </p:txBody>
      </p:sp>
      <p:sp>
        <p:nvSpPr>
          <p:cNvPr id="191539" name="Text Box 51"/>
          <p:cNvSpPr txBox="1">
            <a:spLocks noChangeArrowheads="1"/>
          </p:cNvSpPr>
          <p:nvPr/>
        </p:nvSpPr>
        <p:spPr bwMode="auto">
          <a:xfrm>
            <a:off x="1403350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0" name="Line 52"/>
          <p:cNvSpPr>
            <a:spLocks noChangeShapeType="1"/>
          </p:cNvSpPr>
          <p:nvPr/>
        </p:nvSpPr>
        <p:spPr bwMode="auto">
          <a:xfrm>
            <a:off x="2627313" y="3357563"/>
            <a:ext cx="1008062" cy="1008062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41" name="Text Box 53"/>
          <p:cNvSpPr txBox="1">
            <a:spLocks noChangeArrowheads="1"/>
          </p:cNvSpPr>
          <p:nvPr/>
        </p:nvSpPr>
        <p:spPr bwMode="auto">
          <a:xfrm>
            <a:off x="1763713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2" name="Line 54"/>
          <p:cNvSpPr>
            <a:spLocks noChangeShapeType="1"/>
          </p:cNvSpPr>
          <p:nvPr/>
        </p:nvSpPr>
        <p:spPr bwMode="auto">
          <a:xfrm>
            <a:off x="2484438" y="3357563"/>
            <a:ext cx="0" cy="431800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43" name="Text Box 55"/>
          <p:cNvSpPr txBox="1">
            <a:spLocks noChangeArrowheads="1"/>
          </p:cNvSpPr>
          <p:nvPr/>
        </p:nvSpPr>
        <p:spPr bwMode="auto">
          <a:xfrm>
            <a:off x="2124075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4" name="Line 56"/>
          <p:cNvSpPr>
            <a:spLocks noChangeShapeType="1"/>
          </p:cNvSpPr>
          <p:nvPr/>
        </p:nvSpPr>
        <p:spPr bwMode="auto">
          <a:xfrm>
            <a:off x="2700338" y="3284538"/>
            <a:ext cx="3671887" cy="504825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45" name="Text Box 57"/>
          <p:cNvSpPr txBox="1">
            <a:spLocks noChangeArrowheads="1"/>
          </p:cNvSpPr>
          <p:nvPr/>
        </p:nvSpPr>
        <p:spPr bwMode="auto">
          <a:xfrm>
            <a:off x="6948488" y="112553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6" name="Line 58"/>
          <p:cNvSpPr>
            <a:spLocks noChangeShapeType="1"/>
          </p:cNvSpPr>
          <p:nvPr/>
        </p:nvSpPr>
        <p:spPr bwMode="auto">
          <a:xfrm>
            <a:off x="2700338" y="3284538"/>
            <a:ext cx="2159000" cy="865187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47" name="Text Box 59"/>
          <p:cNvSpPr txBox="1">
            <a:spLocks noChangeArrowheads="1"/>
          </p:cNvSpPr>
          <p:nvPr/>
        </p:nvSpPr>
        <p:spPr bwMode="auto">
          <a:xfrm>
            <a:off x="1331913" y="623728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8" name="Text Box 60"/>
          <p:cNvSpPr txBox="1">
            <a:spLocks noChangeArrowheads="1"/>
          </p:cNvSpPr>
          <p:nvPr/>
        </p:nvSpPr>
        <p:spPr bwMode="auto">
          <a:xfrm>
            <a:off x="1692275" y="623728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1549" name="Line 61"/>
          <p:cNvSpPr>
            <a:spLocks noChangeShapeType="1"/>
          </p:cNvSpPr>
          <p:nvPr/>
        </p:nvSpPr>
        <p:spPr bwMode="auto">
          <a:xfrm>
            <a:off x="2627313" y="3284538"/>
            <a:ext cx="1873250" cy="1657350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1550" name="Text Box 62"/>
          <p:cNvSpPr txBox="1">
            <a:spLocks noChangeArrowheads="1"/>
          </p:cNvSpPr>
          <p:nvPr/>
        </p:nvSpPr>
        <p:spPr bwMode="auto">
          <a:xfrm>
            <a:off x="2627313" y="3429000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1 or 3 ?</a:t>
            </a:r>
          </a:p>
        </p:txBody>
      </p:sp>
      <p:sp>
        <p:nvSpPr>
          <p:cNvPr id="191551" name="Text Box 63"/>
          <p:cNvSpPr txBox="1">
            <a:spLocks noChangeArrowheads="1"/>
          </p:cNvSpPr>
          <p:nvPr/>
        </p:nvSpPr>
        <p:spPr bwMode="auto">
          <a:xfrm>
            <a:off x="3132138" y="3500438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1 or 4 ?</a:t>
            </a:r>
          </a:p>
        </p:txBody>
      </p:sp>
      <p:sp>
        <p:nvSpPr>
          <p:cNvPr id="191552" name="Text Box 64"/>
          <p:cNvSpPr txBox="1">
            <a:spLocks noChangeArrowheads="1"/>
          </p:cNvSpPr>
          <p:nvPr/>
        </p:nvSpPr>
        <p:spPr bwMode="auto">
          <a:xfrm>
            <a:off x="3492500" y="4149725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2 or 3 ?</a:t>
            </a:r>
          </a:p>
        </p:txBody>
      </p:sp>
      <p:sp>
        <p:nvSpPr>
          <p:cNvPr id="191553" name="Text Box 65"/>
          <p:cNvSpPr txBox="1">
            <a:spLocks noChangeArrowheads="1"/>
          </p:cNvSpPr>
          <p:nvPr/>
        </p:nvSpPr>
        <p:spPr bwMode="auto">
          <a:xfrm>
            <a:off x="3563938" y="3644900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3 or 4 ?</a:t>
            </a:r>
          </a:p>
        </p:txBody>
      </p:sp>
      <p:sp>
        <p:nvSpPr>
          <p:cNvPr id="191554" name="Text Box 66"/>
          <p:cNvSpPr txBox="1">
            <a:spLocks noChangeArrowheads="1"/>
          </p:cNvSpPr>
          <p:nvPr/>
        </p:nvSpPr>
        <p:spPr bwMode="auto">
          <a:xfrm>
            <a:off x="5148263" y="3284538"/>
            <a:ext cx="1368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2 or 4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677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1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1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1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1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1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1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1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1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91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1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1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91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15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15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91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91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9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9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9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42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500" fill="hold"/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7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58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62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500" fill="hold"/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5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1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2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 nodeType="clickPar">
                      <p:stCondLst>
                        <p:cond delay="indefinite"/>
                      </p:stCondLst>
                      <p:childTnLst>
                        <p:par>
                          <p:cTn id="2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91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91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91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91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9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91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91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9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7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28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9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1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3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9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0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91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3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4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5" dur="500" fill="hold"/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3" dur="500" fill="hold"/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91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91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55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91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91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9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55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91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91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9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mph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>
                                        <p:cTn id="382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3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4" dur="500" fill="hold"/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386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7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8" dur="500" fill="hold"/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390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1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2" dur="500" fill="hold"/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394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5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398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9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1915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02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03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4" dur="500" fill="hold"/>
                                        <p:tgtEl>
                                          <p:spTgt spid="191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06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7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500" fill="hold"/>
                                        <p:tgtEl>
                                          <p:spTgt spid="191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10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1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191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14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5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6" dur="500" fill="hold"/>
                                        <p:tgtEl>
                                          <p:spTgt spid="1915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18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9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1915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22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3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500" fill="hold"/>
                                        <p:tgtEl>
                                          <p:spTgt spid="1915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mph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>
                                        <p:cTn id="426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7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500" fill="hold"/>
                                        <p:tgtEl>
                                          <p:spTgt spid="1915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30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91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91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36" grpId="0" animBg="1"/>
      <p:bldP spid="191538" grpId="0"/>
      <p:bldP spid="191538" grpId="1"/>
      <p:bldP spid="191541" grpId="0"/>
      <p:bldP spid="191543" grpId="0"/>
      <p:bldP spid="191545" grpId="0"/>
      <p:bldP spid="191547" grpId="0"/>
      <p:bldP spid="191548" grpId="0"/>
      <p:bldP spid="191550" grpId="0"/>
      <p:bldP spid="191550" grpId="1"/>
      <p:bldP spid="191551" grpId="0"/>
      <p:bldP spid="191551" grpId="1"/>
      <p:bldP spid="191552" grpId="0"/>
      <p:bldP spid="191552" grpId="1"/>
      <p:bldP spid="191553" grpId="0"/>
      <p:bldP spid="191553" grpId="1"/>
      <p:bldP spid="1915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2524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Each an instance belongs to </a:t>
            </a:r>
            <a:r>
              <a:rPr lang="en-US" b="1" dirty="0" smtClean="0">
                <a:solidFill>
                  <a:srgbClr val="FF0000"/>
                </a:solidFill>
              </a:rPr>
              <a:t>one of N </a:t>
            </a:r>
            <a:r>
              <a:rPr lang="en-US" dirty="0" smtClean="0">
                <a:solidFill>
                  <a:srgbClr val="000000"/>
                </a:solidFill>
              </a:rPr>
              <a:t>different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classes.</a:t>
            </a:r>
          </a:p>
          <a:p>
            <a:endParaRPr lang="en-US" dirty="0" smtClean="0"/>
          </a:p>
          <a:p>
            <a:r>
              <a:rPr lang="en-US" dirty="0" smtClean="0"/>
              <a:t>The goal is to </a:t>
            </a:r>
            <a:r>
              <a:rPr lang="en-US" b="1" dirty="0" smtClean="0"/>
              <a:t>construct a function </a:t>
            </a:r>
            <a:r>
              <a:rPr lang="en-US" dirty="0" smtClean="0"/>
              <a:t>which, given a new data point, will correctly </a:t>
            </a:r>
            <a:r>
              <a:rPr lang="en-US" b="1" dirty="0" smtClean="0"/>
              <a:t>predict the class</a:t>
            </a:r>
            <a:r>
              <a:rPr lang="en-US" dirty="0" smtClean="0"/>
              <a:t> to which the new point belongs.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multi-class classification ?</a:t>
            </a:r>
            <a:endParaRPr lang="en-US" dirty="0"/>
          </a:p>
        </p:txBody>
      </p:sp>
      <p:pic>
        <p:nvPicPr>
          <p:cNvPr id="1026" name="Picture 2" descr="http://www.mdpi.com/1424-8220/12/9/12489/a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886200"/>
            <a:ext cx="3702066" cy="2666999"/>
          </a:xfrm>
          <a:prstGeom prst="rect">
            <a:avLst/>
          </a:prstGeom>
          <a:noFill/>
        </p:spPr>
      </p:pic>
      <p:sp>
        <p:nvSpPr>
          <p:cNvPr id="1028" name="AutoShape 4" descr="data:image/jpeg;base64,/9j/4AAQSkZJRgABAQAAAQABAAD/2wCEAAkGBhMSEBMUExQVFRQWFRcXFRgVFBcaFhYaGBQXFRQYFRcXGyYeHBokGRcUHy8gIycpLCwsFR4xNTAqNSYrLCkBCQoKDgwOGg8PGiwkHyQsLCwsLCwsLCwsLCwsLCwsLCwsLCwsLCwsLCwsKSwsLCwsLCwsLCwsKSwsLCwsLCksLP/AABEIANUA7AMBIgACEQEDEQH/xAAcAAABBAMBAAAAAAAAAAAAAAAAAgMEBQEGBwj/xABCEAABAwICBwUGBAQEBgMAAAABAAIRAyEEMQUSQVFhcYEGIpGhwQcTMrHR8EJSYnIjkuHxFBWCskODk6LC0jNUc//EABoBAAIDAQEAAAAAAAAAAAAAAAADAQIEBQb/xAApEQACAgICAgEDAwUAAAAAAAAAAQIRAyEEMRJBUQUTIhRCYRUjcbHw/9oADAMBAAIRAxEAPwDuKEIQAIQhAAhCEACEIQAIQhAAhCEACEIQAIRKh4jTFBnxVaY5vE+EosmrJiFR1O2uDb/xgeTXH5BJZ24wZ/4vi1/0VfKPyW+3P4ZfIVZQ7TYV+Ven1dH+6FYUqzXCWkEbwQR5KU0yrTXYtCEKSAQhCABCEIAEIQgAQhCABCEIAEIQgAQhCABCE3WrtYNZzg0DMuIA8SgBxC1jSXb/AA9O1Oap4Wb/ADH0BWq6R9oOMqSKTWUx+m7vF3oAkyzQj2x0cM5HTa2IawS9zWje4gDxKpMd25wdKZrB3BgLvMW81ybGmvWMve4uP5zJ6KA3Q7jYuvtv6LLPnRiaYcWP7mdF0j7YKLbUqZJ2F5geAn5rXcT7T8XVcAxzWSbBjRPi6SqlvZ1pzjKJUxnZprAKkmwgLBP6mmnTNCxYI+hjS+nMQR36tR5OwuMeGULW8Rpl88OdvNbPWwgc1w4n+i0nTDT7wsGVpjKdqnjZ/vK2buHjjJ1Rj/OahdAy3b06/Sr5gZgXvAEbyUrRuizn4W8x5pzF6DdMzGVtpWtzinR0XDFdEanp6oFb6L7XvY4Q4jrCpn6GcL/Z5b1GNC8XngFNp9FnxsUkde0N7RKtpeHjc+/nmt10Z2yo1YDv4buN2/zbOsLzfhsQ5hiTG5bPovTMbxyVllnD+Ucrk/TY9xPQ4KyuX6B7W1KUQdZn5SbdPyldC0TpmniGazDcfE05t58OK148sZ9HCy4ZY+ychCE0SCEIQAIQhAAhCEACEIQAJFWqGtLnEAC5JMAcymNI6RZQpmpUMNHiTsA4rmume01TEuudWmD3W7OZ3niegSsmVQWxkMbmbRpTtuLtw7dY/nd8P+kZnrC1HH4mpVdrVHOeeOQ5DIdFFOMa3I6xUetpWbCJ4kf2HiuXkzTye6Rvhgrof9wQJuOiSKAOcE8oKr/821fxDy9FkaeBsfMeqyZMM2vxY/7M0WrKe9YfhBM7k1Qx29TBVBEhefyvLB1KytjZoJjSek/dUriSXNaLwL7TY2srHDkH7yVZ2ww4OFcYyLfnHqp48PPJFS6so2Vp0mS0zqgz3mg95mzvNNwJIvxVXQpgvEwdp63+Sg6HDnEtLnEBhJBJIsLCJhS8Gw3G11ugzXfUceBtRNXGnSbZbMBdlYTbZltThwX4nGTs4LNCsAOn2AkVsYMyYHms2TlSbqCLSzu9EHSdGB+Y/eZ3cFSV6NQm8Dg0aoy3uz8SrPHabYBYG+3JUL8WS6QOpuV0+PGXjckdDjfcatow/DPF7ctZp8RKdw9XVE64/bDgelojqmaxqOu6YHDLwTIplaezd4OS2X+C0i4GxkLZtC6fqUnh7CQRwtyPArQ6T9XeOl1Po482G7Zl4FUpp2jDyOKpHoXs/wBpaeKbYxUA7zNvNu9vy2q4XA+z/aF9Gq1zfiabcdhHUW6rtmg9MsxNIVGZ/iH5T9FuxZPJb7PM8njvE/4LBCEJxkBCEIAEIQgATeIxDWNc9xhrQSSdgCcXMval2qg/4dhhrb1CNp2N6SOp4KspeKsZjg5ypFD2z7ce/qmPhbIY3dxO9x8lrOHx7nTJ+qoK2KL3wLEnPY1SKmMFNpa03NpvlvI9FzMlyZ6LFxowikXdTSAaILgFW4rTQuG+Krhh3ukuNhEuMxw5pdGm2YALriN5VFiiu9nRxYILfZLoVXVL5DiZFt8f0Vhh8dTb3QC/ZLGmCVCp4V1SHOJIGzYGgZbgrMYZoaNUchs/sk5pR6/0VyqPTLPBFzgIy4qVVa9lwOe5VNLHBmZHGN+5R8T2tiwH3zWV4JZ0cuXHyTekbPgdIAkb9qc7VvBwdT/T/vC08do2gB34t8+n1TWk+1bqlNzATBtEDKx3bwlY/p2WE01Vf9/BX9Hlfoc7PDvVP2j5hTMZWDLC29RNC0nOpBzGm5LXGM7j76K2OhWkhzy4ZbU3Li/uOTYieOWPTK6nVc4jYB9+KVjKZ2AGN59Arf8Ay+mxpc0TxJkrV8Zph3vDOXzGwhN4+L8rH8XDKcrRGxNJsDIvm+dxnYHNR9UssWiTBvmOUG3VWJoNqCQeY/oVFdhw3ME7gtymujv4lqmWOCr6sKc/C+8EwJ2QL/2UOhhzqhzYLYmxuAbGYTkvaNZhI3QctyzOO7QqUU3ceyC6kGkg3+9iX/hRqudbKY38jsPBYq4iTJHe2zt6J6IbIJG8cNiYrJndDOHqibz0z6LcewvaY4eq2TLXGHjhv9fFUFNjS06oic/qAmgzUfbgtMHW0c/PCOVNNHoynUDgCDIIkHeDklLUPZ5pz3tE03G7BLf2nPwPzW3roRdqzzE4OEnFghCFJQEIQgCHpfSAoUKlU/gaTzOTR4wvN3arSjnVDJlziXOPEmfUnquy+1HSmpRZTG067uOr8A/mv/pXn/SVcvqHmkZX6Ot9OxW/JjdGpq32pVMib33pkC6ktpWM7I88lnZ6OCTJVfSDnQMmiwbs671O0bgLlxNgJJNrQQfvgoOjcHrvjIC5O4K49wamqxnwTnlrQczwSZv9qGNqC8UM4zHjU1RllHL83DJJfipEa0EkyRyH3AWauEbJA2GC7lu6qLVwsuIZdosDv4qY41RaKgxjEVtY2sNg9TxUcsVgdFPkKTU0bFhe0T81fURnnBaRS6qs/wDInhms6xgGCL3EjyTmE0QS4TkM1Z6XxUM1UvJN2lEXOX5KMSrwelzRphovcnPLYrTHaae+m4a1gBFgN0rXH0zu4qyxWGGqA12t3BJvtFxl0VZY42nRWfGx+SdbY9hdOuDAC4mx7p3xxUI4b3rgRbW+EdbjxTbW23O1jv2iL9R5p/C4d23IZD5+it9tR2i6xRx246GcO51N/IkHoraqWvYIBg/FbI7C0qThMDJmAbRB8PFW2j9HNa2NqrJXsRlzxTv2ig0ex1IyDHqPopzRPeiN49VOxWjhFrQq+o0tVZRKeanv2Kr6LD2SD3hccRtgrLnEUvhabargbm+/b9EYbElrgInhv2lTsUG1IqMsDmI3ZFEbrQibknT6Irnsc0avdgXbFuJBG9MYukC0OH3fIpYZtHK523Si0ZZ7OacrFNV0XXYrSnusRTdsmDyNiuzLgWB7pBG/5LuWicR7yhTdvYPGIPmFtxP0cTnRqXkS0IQnGAEIQgDjvtSx+tinDYxoHy9SVyPEfEeZ+a6J2+ra2JrH9b/9xAWg42lGrxE+JWWZ6PgKojdN1jYXi+6N3NPi1jtiYvxTeHp36SsMz370pnYgqL/B0ZpiLTmN+7orL3YpsA4KuweNbDnGGiCWi5A2ho+SbGPNR24DILLCLctimpSZODRZKpURKjtqqVQctQNtEhtIJYahlUJQqTkhi7ZJoYcGSoOPwYJtdT6deAeKr8RXSatlYOXlZDfgY2JWIwZbAjYsVMaISm4vWI1jA357FajXcu2NUcH3vmrOhQG5QW196l0cRdWQucpMssOyFIpvgqAMSNidbiFYySTZYVbifFVlbC67XR+G5WK2kdU6o2qG/HEEnos83TomEJLoSacicnDKM72+qxTGpbLf8inqTQQM5jxTFd8ZqsR13odFS3L7hZqVRq8Z8vuUzcjMTu2px1IA8CLccxPkmpCJJEikcv239fmuu9iMRrYNn6S4ec+q4/QMgDn/AEXUvZzUnDPG6p82j6LXiezk81fibYhCFpOSCEIQB5+7WjWrVf3O+ZWm6RMkGLZeFlvPaijFasP1O/3ELT8bTtG4+v8AdZWej4jqivfVJcXbSUuk6NvBNubBSnAiARFvspbR2okg1JEIw9TVMphhS3FQtDklRPOPBOUWTuG0hBVTKVKnRVY4mxf4ru60iJ6qfgXBwkGy1Vs2BnPJXujcQW0zsnOOh+aTkl4oRlx+K0TalaJVTXxck+CYxOOnWzzIUKqwiJ3epHoiCvsZiw12WlXDdyTuUIYggBY/xrvdFs2kWlRSVeMfkfCD2pE1mK3n+ifZjA10B0gZcVVOKAporLGrNloY4ETKH6VDZ9FrtOqRbYsaxUi/06suGYg1KkjoE9Vq2nbkqOnXc1wc0weCnh5FiQTYzIuCPuyROLuyJ46ZZjEOIZOTbDlMnzUvGluYuLc5i+3eoNF5MQnHzB5KIoxyWxxzvy5jyjbKaGIOtyyUc4nVBg5iDfZusnaMGSTeLcTIz800o1WywwZ7y6j7N/8A4av7x8ly3DCCDuj6rrPs9pRhSd7z8gtOLs4/Of4m0IQhaTkAhCEAcY7c4TVxdYb3Ejr3vULRcSzZz+crq3tNwMVmv/M3zFj5QuY4ylcrNLs7fElpFDVGq6eMhZxNbWM3+g2DwUrG0pNlAIVas7sH5JMUClBtp2TH34oZUMAWIBJgjeI9AsRZRQ9NmUrWNuGXjKwBZO4ZoLrzkct+xVYy0Zp1DrSb2Vxo+p3Drfe5VuGpEZhXlLC/wp3nd4rLmaE5prorGshpsCDtOy4uFBNYzIO203FsrH7urSvR7jgql1IgSRG5Xxl8ck7EPddBcsOKSnDroHORrILU67BPAnVKCjlXY20pWskAwIgTOd55bkSpolSFZp5rotxumGgXvG4b7qRhcI5+tEwBJ5DMqa+SHNVss8JWgHx5JVbGmHNGTvrNt11HpANaIIJN4m43TuTmIaNVhkSQZG68XSvHZilTYttAgCdokcpj5g+CfaITOBrQTYGYF+BB9FJA7081cTOT9lnhSXEDr5Aenmuy9kcPqYSnxl3iT6QuRaGwxc5oG0ruGFoajGsH4WgeAhaMSOBzZdIdQhCec4EIQgDWPaBo/wB5hdcZ0zPQ2PnC43j6N3QvQ+JoB7HMdk4EHkRC4dprR5o1nsdsJaemR628UnIvZv4k60adimXUN9IQ4yARFt/L5q6xVGZ4fVVeJw9kpM9BimQgFmE5h6Mkg2G0xkkgANMm85R5yrG1S9Cw8QAJ/VexMmI6KXhqIzUYMaACDJ2iMrffgrLBDuxASZukROVLQe6Kt8I/+HE5FR64GwRZO4SqAwrHL8kZJS8kRcQ/uu5qjr1i494kgWE7lPxmJ+IC8KEIjWMGCBqkmT4LTjhWzVi0rGViSTcyePgs1GwU7hsKXHMAcU50tj3JLbMe8DYIzUmtpSZIEbhsCYx1OCozSNt+vgqOKeyklGW2LbUvPHp4Ic3qktKk0cwr9Fm6GqVAngppparLGSRcKXUaIAsRAMgb+O/Ym6jmydWY2Tmq3ZleRyIeHpEG6n1WSwHcogfdSm1jqauwmfohkSb7FYcKwpMB5z5KHRp3CuMLhPh3u8gpMeaZt/YLRevXafwsGseht5x4LqC1/sXov3WHDj8VTvHl+EfM9VsC1QVI85mn5zbBCEK4kEIQgAWg+0nQcxXaMxqv5j4T4W6LfkxjsG2rTdTd8LhB9COIN1WStUXhLxlZ50xlKFCqZapyGXVbV2h0M6jWfTcLgx6gjgRfqqGphllejv4ciaIIpC6iVKCsaYEkfeSYdS+aqmboToiYeldWeFaADwyUZtGCVKaO7KrPZecrHGVCZ4i6jl0CE8zJR6bZcZ3paRWNECu06/PwTVWlDjF42hTcW0zY229Eioy3RPTNEZEeq9zhrOvEDy/os4WqBMzw3cZSS0asRec5y6JFNgmCfC8ncrUM1VEmqS5k7lFp0S4mNgkqSxpDSsDC92Zg7tqhaIuhFHDqZhMKS6w3noE1hWm8qbSsokxM5+hNVpNkhtEjWAF2i/DfKMRU3JOqbg57UJC0zGFbOsSCYHmbCeEqZTp5JGHoDbaB9gKUKV7dN8bCUC5zH6DJNsht29fvatv7JaCNesLQ0RrHc0epy6rX9HYIuIAv/XYF2Xs1oUYeiAR33QXeg6fVMhG2cjlZqVItmNAAAsBYLKELScgEIQgAQhCABCEIA1rtr2aGJpa7B/FYLb3DOOe0f1XHsZhy2y9DLQ+3nZEEGvSHGo0DL9Q9fFKyRvZs42bxfizj9QEOBSKgVniaESCFCay19u2MoWdnchNMYLiTJOe0p2nXMEC/3mEiow+Cbp1CMrclFWP7Q+2qJ25ef0SHXOVlkhYe4jl6qKBAaMoqs7gE5ctqdYwxz2ckjEOgAfNV9k3sgVaJ1Sf7+Cj0qO0Seis304F80jD5nYE1S0PWTQinklubMk+SVUZJMXASmvBBGV7/AHmoKOXsa1I2IJul087yfuywc0FLMkSbZ8AlMBJ3mYSwD5R9U9RwwGdvmgW5UYpUiTG1WOCwxJ526cEjC4Wc1v3YzsiapFWoIpjIfnjYOG8/YtFWYc+ZRRZ9hOzMAV6g/wDzH/kt4WGtAECwGSytSVI4c5ubtghCFJQEIQgAQhCABCEIAEEIQgDnnbTsLnVoNkZuYBdu8tG1vDMcsuaYnCwd3EL0ctV7S9hKWJl9OKdU3JjuPP6mjI/qF98pM4fBuwcnx1I4cQSeaS0RIWwad7N1cM6KtMtnJwux37XDbwzVPUpHmknXx5UyO2BmClmINjw9UVJ+wsCSZsq0PtMXSMHO9oI2LNVoJM28020W4/eSGvN8vBRRI0W2Np9EUmgOGccR9ynBTm5Odp2Ip0R12KS9jlWkGtJGZtEKJRubkDmpmIBPduSPomG0pOSERejBMXB8MwnKFK97JYw/n5KVQwR2KRUppDdLPKdyl4TDF2zbmrbQvZmrXMU2FwyJya39zjbpmul9nexFLDw58VKg4d1v7QczxPgFeMWzBm5MY/5KDsr2E1oqVgQzMNyL/o3zXQ6dMNAAAAAgAZAbISkLRGKRyMmRzdsEIQrCwQhCABCEIAEIQgAQhCABCEIAFhZQgBqtQa9pa5oc05hwBB5g2K1PSvsywlWSwOou/QZb/I63hC3FEKjjZeOSUemce0n7K8WwzScys3gdR38r7f8ActYx3Z/E0j/Fw9VvHUdHiBq+a9DwjVS3jNkObOPezzKXxbLnn80prhv2fd9i9JVsEx/xMa79zQfmFFqdnsM7PD0Dzos/9VX7bHr6gvg88Cm3ePvil06GRBld+PZHB/8A1cP/ANFn0S2dl8IDIw1Af8ln0R9tk/1BfBwU0ZNonoZ6KywHZevUjVo1HcRTdH82S7tSwjG/C1rf2tA+SdhSsQqXPb6RyvR3syxDoNTUpjidZ3g2R4lbbov2e4alGuDVP6rN/lHqStoQmLGkZZ8jJP2IpUWtAa0BoGQAAA5AJaEJhnBCEIAEIQgAQhCABCEIAEIQgAQhCABCEIAEIQgAQhCABCEIAEIQgAQhCABCEIAEIQgAQhCABCEIAEIQgAQhCABCEI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data:image/jpeg;base64,/9j/4AAQSkZJRgABAQAAAQABAAD/2wCEAAkGBhMSEBMUExQVFRQWFRcXFRgVFBcaFhYaGBQXFRQYFRcXGyYeHBokGRcUHy8gIycpLCwsFR4xNTAqNSYrLCkBCQoKDgwOGg8PGiwkHyQsLCwsLCwsLCwsLCwsLCwsLCwsLCwsLCwsLCwsKSwsLCwsLCwsLCwsKSwsLCwsLCksLP/AABEIANUA7AMBIgACEQEDEQH/xAAcAAABBAMBAAAAAAAAAAAAAAAAAgMEBQEGBwj/xABCEAABAwICBwUGBAQEBgMAAAABAAIRAyEEMQUSQVFhcYEGIpGhwQcTMrHR8EJSYnIjkuHxFBWCskODk6LC0jNUc//EABoBAAIDAQEAAAAAAAAAAAAAAAADAQIEBQb/xAApEQACAgICAgEDAwUAAAAAAAAAAQIRAyEEMRJBUQUTIhRCYRUjcbHw/9oADAMBAAIRAxEAPwDuKEIQAIQhAAhCEACEIQAIQhAAhCEACEIQAIRKh4jTFBnxVaY5vE+EosmrJiFR1O2uDb/xgeTXH5BJZ24wZ/4vi1/0VfKPyW+3P4ZfIVZQ7TYV+Ven1dH+6FYUqzXCWkEbwQR5KU0yrTXYtCEKSAQhCABCEIAEIQgAQhCABCEIAEIQgAQhCABCE3WrtYNZzg0DMuIA8SgBxC1jSXb/AA9O1Oap4Wb/ADH0BWq6R9oOMqSKTWUx+m7vF3oAkyzQj2x0cM5HTa2IawS9zWje4gDxKpMd25wdKZrB3BgLvMW81ybGmvWMve4uP5zJ6KA3Q7jYuvtv6LLPnRiaYcWP7mdF0j7YKLbUqZJ2F5geAn5rXcT7T8XVcAxzWSbBjRPi6SqlvZ1pzjKJUxnZprAKkmwgLBP6mmnTNCxYI+hjS+nMQR36tR5OwuMeGULW8Rpl88OdvNbPWwgc1w4n+i0nTDT7wsGVpjKdqnjZ/vK2buHjjJ1Rj/OahdAy3b06/Sr5gZgXvAEbyUrRuizn4W8x5pzF6DdMzGVtpWtzinR0XDFdEanp6oFb6L7XvY4Q4jrCpn6GcL/Z5b1GNC8XngFNp9FnxsUkde0N7RKtpeHjc+/nmt10Z2yo1YDv4buN2/zbOsLzfhsQ5hiTG5bPovTMbxyVllnD+Ucrk/TY9xPQ4KyuX6B7W1KUQdZn5SbdPyldC0TpmniGazDcfE05t58OK148sZ9HCy4ZY+ychCE0SCEIQAIQhAAhCEACEIQAJFWqGtLnEAC5JMAcymNI6RZQpmpUMNHiTsA4rmume01TEuudWmD3W7OZ3niegSsmVQWxkMbmbRpTtuLtw7dY/nd8P+kZnrC1HH4mpVdrVHOeeOQ5DIdFFOMa3I6xUetpWbCJ4kf2HiuXkzTye6Rvhgrof9wQJuOiSKAOcE8oKr/821fxDy9FkaeBsfMeqyZMM2vxY/7M0WrKe9YfhBM7k1Qx29TBVBEhefyvLB1KytjZoJjSek/dUriSXNaLwL7TY2srHDkH7yVZ2ww4OFcYyLfnHqp48PPJFS6so2Vp0mS0zqgz3mg95mzvNNwJIvxVXQpgvEwdp63+Sg6HDnEtLnEBhJBJIsLCJhS8Gw3G11ugzXfUceBtRNXGnSbZbMBdlYTbZltThwX4nGTs4LNCsAOn2AkVsYMyYHms2TlSbqCLSzu9EHSdGB+Y/eZ3cFSV6NQm8Dg0aoy3uz8SrPHabYBYG+3JUL8WS6QOpuV0+PGXjckdDjfcatow/DPF7ctZp8RKdw9XVE64/bDgelojqmaxqOu6YHDLwTIplaezd4OS2X+C0i4GxkLZtC6fqUnh7CQRwtyPArQ6T9XeOl1Po482G7Zl4FUpp2jDyOKpHoXs/wBpaeKbYxUA7zNvNu9vy2q4XA+z/aF9Gq1zfiabcdhHUW6rtmg9MsxNIVGZ/iH5T9FuxZPJb7PM8njvE/4LBCEJxkBCEIAEIQgATeIxDWNc9xhrQSSdgCcXMval2qg/4dhhrb1CNp2N6SOp4KspeKsZjg5ypFD2z7ce/qmPhbIY3dxO9x8lrOHx7nTJ+qoK2KL3wLEnPY1SKmMFNpa03NpvlvI9FzMlyZ6LFxowikXdTSAaILgFW4rTQuG+Krhh3ukuNhEuMxw5pdGm2YALriN5VFiiu9nRxYILfZLoVXVL5DiZFt8f0Vhh8dTb3QC/ZLGmCVCp4V1SHOJIGzYGgZbgrMYZoaNUchs/sk5pR6/0VyqPTLPBFzgIy4qVVa9lwOe5VNLHBmZHGN+5R8T2tiwH3zWV4JZ0cuXHyTekbPgdIAkb9qc7VvBwdT/T/vC08do2gB34t8+n1TWk+1bqlNzATBtEDKx3bwlY/p2WE01Vf9/BX9Hlfoc7PDvVP2j5hTMZWDLC29RNC0nOpBzGm5LXGM7j76K2OhWkhzy4ZbU3Li/uOTYieOWPTK6nVc4jYB9+KVjKZ2AGN59Arf8Ay+mxpc0TxJkrV8Zph3vDOXzGwhN4+L8rH8XDKcrRGxNJsDIvm+dxnYHNR9UssWiTBvmOUG3VWJoNqCQeY/oVFdhw3ME7gtymujv4lqmWOCr6sKc/C+8EwJ2QL/2UOhhzqhzYLYmxuAbGYTkvaNZhI3QctyzOO7QqUU3ceyC6kGkg3+9iX/hRqudbKY38jsPBYq4iTJHe2zt6J6IbIJG8cNiYrJndDOHqibz0z6LcewvaY4eq2TLXGHjhv9fFUFNjS06oic/qAmgzUfbgtMHW0c/PCOVNNHoynUDgCDIIkHeDklLUPZ5pz3tE03G7BLf2nPwPzW3roRdqzzE4OEnFghCFJQEIQgCHpfSAoUKlU/gaTzOTR4wvN3arSjnVDJlziXOPEmfUnquy+1HSmpRZTG067uOr8A/mv/pXn/SVcvqHmkZX6Ot9OxW/JjdGpq32pVMib33pkC6ktpWM7I88lnZ6OCTJVfSDnQMmiwbs671O0bgLlxNgJJNrQQfvgoOjcHrvjIC5O4K49wamqxnwTnlrQczwSZv9qGNqC8UM4zHjU1RllHL83DJJfipEa0EkyRyH3AWauEbJA2GC7lu6qLVwsuIZdosDv4qY41RaKgxjEVtY2sNg9TxUcsVgdFPkKTU0bFhe0T81fURnnBaRS6qs/wDInhms6xgGCL3EjyTmE0QS4TkM1Z6XxUM1UvJN2lEXOX5KMSrwelzRphovcnPLYrTHaae+m4a1gBFgN0rXH0zu4qyxWGGqA12t3BJvtFxl0VZY42nRWfGx+SdbY9hdOuDAC4mx7p3xxUI4b3rgRbW+EdbjxTbW23O1jv2iL9R5p/C4d23IZD5+it9tR2i6xRx246GcO51N/IkHoraqWvYIBg/FbI7C0qThMDJmAbRB8PFW2j9HNa2NqrJXsRlzxTv2ig0ex1IyDHqPopzRPeiN49VOxWjhFrQq+o0tVZRKeanv2Kr6LD2SD3hccRtgrLnEUvhabargbm+/b9EYbElrgInhv2lTsUG1IqMsDmI3ZFEbrQibknT6Irnsc0avdgXbFuJBG9MYukC0OH3fIpYZtHK523Si0ZZ7OacrFNV0XXYrSnusRTdsmDyNiuzLgWB7pBG/5LuWicR7yhTdvYPGIPmFtxP0cTnRqXkS0IQnGAEIQgDjvtSx+tinDYxoHy9SVyPEfEeZ+a6J2+ra2JrH9b/9xAWg42lGrxE+JWWZ6PgKojdN1jYXi+6N3NPi1jtiYvxTeHp36SsMz370pnYgqL/B0ZpiLTmN+7orL3YpsA4KuweNbDnGGiCWi5A2ho+SbGPNR24DILLCLctimpSZODRZKpURKjtqqVQctQNtEhtIJYahlUJQqTkhi7ZJoYcGSoOPwYJtdT6deAeKr8RXSatlYOXlZDfgY2JWIwZbAjYsVMaISm4vWI1jA357FajXcu2NUcH3vmrOhQG5QW196l0cRdWQucpMssOyFIpvgqAMSNidbiFYySTZYVbifFVlbC67XR+G5WK2kdU6o2qG/HEEnos83TomEJLoSacicnDKM72+qxTGpbLf8inqTQQM5jxTFd8ZqsR13odFS3L7hZqVRq8Z8vuUzcjMTu2px1IA8CLccxPkmpCJJEikcv239fmuu9iMRrYNn6S4ec+q4/QMgDn/AEXUvZzUnDPG6p82j6LXiezk81fibYhCFpOSCEIQB5+7WjWrVf3O+ZWm6RMkGLZeFlvPaijFasP1O/3ELT8bTtG4+v8AdZWej4jqivfVJcXbSUuk6NvBNubBSnAiARFvspbR2okg1JEIw9TVMphhS3FQtDklRPOPBOUWTuG0hBVTKVKnRVY4mxf4ru60iJ6qfgXBwkGy1Vs2BnPJXujcQW0zsnOOh+aTkl4oRlx+K0TalaJVTXxck+CYxOOnWzzIUKqwiJ3epHoiCvsZiw12WlXDdyTuUIYggBY/xrvdFs2kWlRSVeMfkfCD2pE1mK3n+ifZjA10B0gZcVVOKAporLGrNloY4ETKH6VDZ9FrtOqRbYsaxUi/06suGYg1KkjoE9Vq2nbkqOnXc1wc0weCnh5FiQTYzIuCPuyROLuyJ46ZZjEOIZOTbDlMnzUvGluYuLc5i+3eoNF5MQnHzB5KIoxyWxxzvy5jyjbKaGIOtyyUc4nVBg5iDfZusnaMGSTeLcTIz800o1WywwZ7y6j7N/8A4av7x8ly3DCCDuj6rrPs9pRhSd7z8gtOLs4/Of4m0IQhaTkAhCEAcY7c4TVxdYb3Ejr3vULRcSzZz+crq3tNwMVmv/M3zFj5QuY4ylcrNLs7fElpFDVGq6eMhZxNbWM3+g2DwUrG0pNlAIVas7sH5JMUClBtp2TH34oZUMAWIBJgjeI9AsRZRQ9NmUrWNuGXjKwBZO4ZoLrzkct+xVYy0Zp1DrSb2Vxo+p3Drfe5VuGpEZhXlLC/wp3nd4rLmaE5prorGshpsCDtOy4uFBNYzIO203FsrH7urSvR7jgql1IgSRG5Xxl8ck7EPddBcsOKSnDroHORrILU67BPAnVKCjlXY20pWskAwIgTOd55bkSpolSFZp5rotxumGgXvG4b7qRhcI5+tEwBJ5DMqa+SHNVss8JWgHx5JVbGmHNGTvrNt11HpANaIIJN4m43TuTmIaNVhkSQZG68XSvHZilTYttAgCdokcpj5g+CfaITOBrQTYGYF+BB9FJA7081cTOT9lnhSXEDr5Aenmuy9kcPqYSnxl3iT6QuRaGwxc5oG0ruGFoajGsH4WgeAhaMSOBzZdIdQhCec4EIQgDWPaBo/wB5hdcZ0zPQ2PnC43j6N3QvQ+JoB7HMdk4EHkRC4dprR5o1nsdsJaemR628UnIvZv4k60adimXUN9IQ4yARFt/L5q6xVGZ4fVVeJw9kpM9BimQgFmE5h6Mkg2G0xkkgANMm85R5yrG1S9Cw8QAJ/VexMmI6KXhqIzUYMaACDJ2iMrffgrLBDuxASZukROVLQe6Kt8I/+HE5FR64GwRZO4SqAwrHL8kZJS8kRcQ/uu5qjr1i494kgWE7lPxmJ+IC8KEIjWMGCBqkmT4LTjhWzVi0rGViSTcyePgs1GwU7hsKXHMAcU50tj3JLbMe8DYIzUmtpSZIEbhsCYx1OCozSNt+vgqOKeyklGW2LbUvPHp4Ic3qktKk0cwr9Fm6GqVAngppparLGSRcKXUaIAsRAMgb+O/Ym6jmydWY2Tmq3ZleRyIeHpEG6n1WSwHcogfdSm1jqauwmfohkSb7FYcKwpMB5z5KHRp3CuMLhPh3u8gpMeaZt/YLRevXafwsGseht5x4LqC1/sXov3WHDj8VTvHl+EfM9VsC1QVI85mn5zbBCEK4kEIQgAWg+0nQcxXaMxqv5j4T4W6LfkxjsG2rTdTd8LhB9COIN1WStUXhLxlZ50xlKFCqZapyGXVbV2h0M6jWfTcLgx6gjgRfqqGphllejv4ciaIIpC6iVKCsaYEkfeSYdS+aqmboToiYeldWeFaADwyUZtGCVKaO7KrPZecrHGVCZ4i6jl0CE8zJR6bZcZ3paRWNECu06/PwTVWlDjF42hTcW0zY229Eioy3RPTNEZEeq9zhrOvEDy/os4WqBMzw3cZSS0asRec5y6JFNgmCfC8ncrUM1VEmqS5k7lFp0S4mNgkqSxpDSsDC92Zg7tqhaIuhFHDqZhMKS6w3noE1hWm8qbSsokxM5+hNVpNkhtEjWAF2i/DfKMRU3JOqbg57UJC0zGFbOsSCYHmbCeEqZTp5JGHoDbaB9gKUKV7dN8bCUC5zH6DJNsht29fvatv7JaCNesLQ0RrHc0epy6rX9HYIuIAv/XYF2Xs1oUYeiAR33QXeg6fVMhG2cjlZqVItmNAAAsBYLKELScgEIQgAQhCABCEIA1rtr2aGJpa7B/FYLb3DOOe0f1XHsZhy2y9DLQ+3nZEEGvSHGo0DL9Q9fFKyRvZs42bxfizj9QEOBSKgVniaESCFCay19u2MoWdnchNMYLiTJOe0p2nXMEC/3mEiow+Cbp1CMrclFWP7Q+2qJ25ef0SHXOVlkhYe4jl6qKBAaMoqs7gE5ctqdYwxz2ckjEOgAfNV9k3sgVaJ1Sf7+Cj0qO0Seis304F80jD5nYE1S0PWTQinklubMk+SVUZJMXASmvBBGV7/AHmoKOXsa1I2IJul087yfuywc0FLMkSbZ8AlMBJ3mYSwD5R9U9RwwGdvmgW5UYpUiTG1WOCwxJ526cEjC4Wc1v3YzsiapFWoIpjIfnjYOG8/YtFWYc+ZRRZ9hOzMAV6g/wDzH/kt4WGtAECwGSytSVI4c5ubtghCFJQEIQgAQhCABCEIAEEIQgDnnbTsLnVoNkZuYBdu8tG1vDMcsuaYnCwd3EL0ctV7S9hKWJl9OKdU3JjuPP6mjI/qF98pM4fBuwcnx1I4cQSeaS0RIWwad7N1cM6KtMtnJwux37XDbwzVPUpHmknXx5UyO2BmClmINjw9UVJ+wsCSZsq0PtMXSMHO9oI2LNVoJM28020W4/eSGvN8vBRRI0W2Np9EUmgOGccR9ynBTm5Odp2Ip0R12KS9jlWkGtJGZtEKJRubkDmpmIBPduSPomG0pOSERejBMXB8MwnKFK97JYw/n5KVQwR2KRUppDdLPKdyl4TDF2zbmrbQvZmrXMU2FwyJya39zjbpmul9nexFLDw58VKg4d1v7QczxPgFeMWzBm5MY/5KDsr2E1oqVgQzMNyL/o3zXQ6dMNAAAAAgAZAbISkLRGKRyMmRzdsEIQrCwQhCABCEIAEIQgAQhCABCEIAFhZQgBqtQa9pa5oc05hwBB5g2K1PSvsywlWSwOou/QZb/I63hC3FEKjjZeOSUemce0n7K8WwzScys3gdR38r7f8ActYx3Z/E0j/Fw9VvHUdHiBq+a9DwjVS3jNkObOPezzKXxbLnn80prhv2fd9i9JVsEx/xMa79zQfmFFqdnsM7PD0Dzos/9VX7bHr6gvg88Cm3ePvil06GRBld+PZHB/8A1cP/ANFn0S2dl8IDIw1Af8ln0R9tk/1BfBwU0ZNonoZ6KywHZevUjVo1HcRTdH82S7tSwjG/C1rf2tA+SdhSsQqXPb6RyvR3syxDoNTUpjidZ3g2R4lbbov2e4alGuDVP6rN/lHqStoQmLGkZZ8jJP2IpUWtAa0BoGQAAA5AJaEJhnBCEIAEIQgAQhCABCEIAEIQgAQhCABCEIAEIQgAQhCABCEIAEIQgAQhCABCEIAEIQgAQhCABCEIAEIQgAQhCABCEI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/>
          <a:srcRect l="20498" t="31868" r="67203" b="45055"/>
          <a:stretch>
            <a:fillRect/>
          </a:stretch>
        </p:blipFill>
        <p:spPr bwMode="auto">
          <a:xfrm>
            <a:off x="2133600" y="479366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C:\Users\pnthuyan\AppData\Local\Microsoft\Windows\Temporary Internet Files\Content.IE5\7I76H0ZR\MC900078711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1" y="4509848"/>
            <a:ext cx="622534" cy="1509952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>
            <a:stCxn id="1033" idx="3"/>
            <a:endCxn id="1034" idx="1"/>
          </p:cNvCxnSpPr>
          <p:nvPr/>
        </p:nvCxnSpPr>
        <p:spPr>
          <a:xfrm>
            <a:off x="3048000" y="5250868"/>
            <a:ext cx="685801" cy="13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34" idx="3"/>
          </p:cNvCxnSpPr>
          <p:nvPr/>
        </p:nvCxnSpPr>
        <p:spPr>
          <a:xfrm flipV="1">
            <a:off x="4356335" y="5257800"/>
            <a:ext cx="596665" cy="7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71575" y="6629400"/>
            <a:ext cx="3472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5"/>
              </a:rPr>
              <a:t>http://www.mdpi.com/1424-8220/12/9/12489</a:t>
            </a:r>
            <a:endParaRPr lang="en-US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1-vs-1 with Max Wins</a:t>
            </a:r>
          </a:p>
        </p:txBody>
      </p:sp>
      <p:sp>
        <p:nvSpPr>
          <p:cNvPr id="192515" name="Oval 3"/>
          <p:cNvSpPr>
            <a:spLocks noChangeArrowheads="1"/>
          </p:cNvSpPr>
          <p:nvPr/>
        </p:nvSpPr>
        <p:spPr bwMode="auto">
          <a:xfrm>
            <a:off x="6340475" y="1589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16" name="Oval 4"/>
          <p:cNvSpPr>
            <a:spLocks noChangeArrowheads="1"/>
          </p:cNvSpPr>
          <p:nvPr/>
        </p:nvSpPr>
        <p:spPr bwMode="auto">
          <a:xfrm>
            <a:off x="6569075" y="21986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17" name="Oval 5"/>
          <p:cNvSpPr>
            <a:spLocks noChangeArrowheads="1"/>
          </p:cNvSpPr>
          <p:nvPr/>
        </p:nvSpPr>
        <p:spPr bwMode="auto">
          <a:xfrm>
            <a:off x="7407275" y="24272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18" name="Oval 6"/>
          <p:cNvSpPr>
            <a:spLocks noChangeArrowheads="1"/>
          </p:cNvSpPr>
          <p:nvPr/>
        </p:nvSpPr>
        <p:spPr bwMode="auto">
          <a:xfrm>
            <a:off x="5883275" y="17414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19" name="Oval 7"/>
          <p:cNvSpPr>
            <a:spLocks noChangeArrowheads="1"/>
          </p:cNvSpPr>
          <p:nvPr/>
        </p:nvSpPr>
        <p:spPr bwMode="auto">
          <a:xfrm>
            <a:off x="6873875" y="27320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0" name="Rectangle 8"/>
          <p:cNvSpPr>
            <a:spLocks noChangeArrowheads="1"/>
          </p:cNvSpPr>
          <p:nvPr/>
        </p:nvSpPr>
        <p:spPr bwMode="auto">
          <a:xfrm>
            <a:off x="1985963" y="19637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1" name="Rectangle 9"/>
          <p:cNvSpPr>
            <a:spLocks noChangeArrowheads="1"/>
          </p:cNvSpPr>
          <p:nvPr/>
        </p:nvSpPr>
        <p:spPr bwMode="auto">
          <a:xfrm>
            <a:off x="3205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192522" name="Rectangle 10"/>
          <p:cNvSpPr>
            <a:spLocks noChangeArrowheads="1"/>
          </p:cNvSpPr>
          <p:nvPr/>
        </p:nvSpPr>
        <p:spPr bwMode="auto">
          <a:xfrm>
            <a:off x="3052763" y="2878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3" name="Rectangle 11"/>
          <p:cNvSpPr>
            <a:spLocks noChangeArrowheads="1"/>
          </p:cNvSpPr>
          <p:nvPr/>
        </p:nvSpPr>
        <p:spPr bwMode="auto">
          <a:xfrm>
            <a:off x="2443163" y="2420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2138363" y="28019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5" name="Rectangle 13"/>
          <p:cNvSpPr>
            <a:spLocks noChangeArrowheads="1"/>
          </p:cNvSpPr>
          <p:nvPr/>
        </p:nvSpPr>
        <p:spPr bwMode="auto">
          <a:xfrm>
            <a:off x="2916238" y="198913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684213" y="198913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92527" name="Text Box 15"/>
          <p:cNvSpPr txBox="1">
            <a:spLocks noChangeArrowheads="1"/>
          </p:cNvSpPr>
          <p:nvPr/>
        </p:nvSpPr>
        <p:spPr bwMode="auto">
          <a:xfrm>
            <a:off x="6948488" y="17002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92528" name="Text Box 16"/>
          <p:cNvSpPr txBox="1">
            <a:spLocks noChangeArrowheads="1"/>
          </p:cNvSpPr>
          <p:nvPr/>
        </p:nvSpPr>
        <p:spPr bwMode="auto">
          <a:xfrm>
            <a:off x="1116013" y="5805488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92529" name="AutoShape 17"/>
          <p:cNvSpPr>
            <a:spLocks noChangeArrowheads="1"/>
          </p:cNvSpPr>
          <p:nvPr/>
        </p:nvSpPr>
        <p:spPr bwMode="auto">
          <a:xfrm>
            <a:off x="1908175" y="54451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0" name="AutoShape 18"/>
          <p:cNvSpPr>
            <a:spLocks noChangeArrowheads="1"/>
          </p:cNvSpPr>
          <p:nvPr/>
        </p:nvSpPr>
        <p:spPr bwMode="auto">
          <a:xfrm>
            <a:off x="2124075" y="56610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1" name="AutoShape 19"/>
          <p:cNvSpPr>
            <a:spLocks noChangeArrowheads="1"/>
          </p:cNvSpPr>
          <p:nvPr/>
        </p:nvSpPr>
        <p:spPr bwMode="auto">
          <a:xfrm>
            <a:off x="2844800" y="4941888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2" name="AutoShape 20"/>
          <p:cNvSpPr>
            <a:spLocks noChangeArrowheads="1"/>
          </p:cNvSpPr>
          <p:nvPr/>
        </p:nvSpPr>
        <p:spPr bwMode="auto">
          <a:xfrm>
            <a:off x="2484438" y="5373688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3" name="AutoShape 21"/>
          <p:cNvSpPr>
            <a:spLocks noChangeArrowheads="1"/>
          </p:cNvSpPr>
          <p:nvPr/>
        </p:nvSpPr>
        <p:spPr bwMode="auto">
          <a:xfrm>
            <a:off x="2916238" y="566102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4" name="AutoShape 22"/>
          <p:cNvSpPr>
            <a:spLocks noChangeArrowheads="1"/>
          </p:cNvSpPr>
          <p:nvPr/>
        </p:nvSpPr>
        <p:spPr bwMode="auto">
          <a:xfrm>
            <a:off x="2413000" y="501332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5" name="AutoShape 23"/>
          <p:cNvSpPr>
            <a:spLocks noChangeAspect="1" noChangeArrowheads="1"/>
          </p:cNvSpPr>
          <p:nvPr/>
        </p:nvSpPr>
        <p:spPr bwMode="auto">
          <a:xfrm>
            <a:off x="5508625" y="53022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6" name="AutoShape 24"/>
          <p:cNvSpPr>
            <a:spLocks noChangeAspect="1" noChangeArrowheads="1"/>
          </p:cNvSpPr>
          <p:nvPr/>
        </p:nvSpPr>
        <p:spPr bwMode="auto">
          <a:xfrm>
            <a:off x="5724525" y="55181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7" name="AutoShape 25"/>
          <p:cNvSpPr>
            <a:spLocks noChangeAspect="1" noChangeArrowheads="1"/>
          </p:cNvSpPr>
          <p:nvPr/>
        </p:nvSpPr>
        <p:spPr bwMode="auto">
          <a:xfrm>
            <a:off x="6084888" y="530225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8" name="AutoShape 26"/>
          <p:cNvSpPr>
            <a:spLocks noChangeAspect="1" noChangeArrowheads="1"/>
          </p:cNvSpPr>
          <p:nvPr/>
        </p:nvSpPr>
        <p:spPr bwMode="auto">
          <a:xfrm>
            <a:off x="6013450" y="4941888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39" name="AutoShape 27"/>
          <p:cNvSpPr>
            <a:spLocks noChangeAspect="1" noChangeArrowheads="1"/>
          </p:cNvSpPr>
          <p:nvPr/>
        </p:nvSpPr>
        <p:spPr bwMode="auto">
          <a:xfrm>
            <a:off x="5940425" y="573405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40" name="AutoShape 28"/>
          <p:cNvSpPr>
            <a:spLocks noChangeAspect="1" noChangeArrowheads="1"/>
          </p:cNvSpPr>
          <p:nvPr/>
        </p:nvSpPr>
        <p:spPr bwMode="auto">
          <a:xfrm>
            <a:off x="6516688" y="465296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541" name="Text Box 29"/>
          <p:cNvSpPr txBox="1">
            <a:spLocks noChangeArrowheads="1"/>
          </p:cNvSpPr>
          <p:nvPr/>
        </p:nvSpPr>
        <p:spPr bwMode="auto">
          <a:xfrm>
            <a:off x="6588125" y="53006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grpSp>
        <p:nvGrpSpPr>
          <p:cNvPr id="192542" name="Group 30"/>
          <p:cNvGrpSpPr>
            <a:grpSpLocks/>
          </p:cNvGrpSpPr>
          <p:nvPr/>
        </p:nvGrpSpPr>
        <p:grpSpPr bwMode="auto">
          <a:xfrm>
            <a:off x="3779838" y="1341438"/>
            <a:ext cx="792162" cy="2016125"/>
            <a:chOff x="2381" y="845"/>
            <a:chExt cx="499" cy="1270"/>
          </a:xfrm>
        </p:grpSpPr>
        <p:sp>
          <p:nvSpPr>
            <p:cNvPr id="192543" name="Line 31"/>
            <p:cNvSpPr>
              <a:spLocks noChangeShapeType="1"/>
            </p:cNvSpPr>
            <p:nvPr/>
          </p:nvSpPr>
          <p:spPr bwMode="auto">
            <a:xfrm flipH="1" flipV="1">
              <a:off x="2789" y="845"/>
              <a:ext cx="46" cy="127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44" name="Text Box 32"/>
            <p:cNvSpPr txBox="1">
              <a:spLocks noChangeArrowheads="1"/>
            </p:cNvSpPr>
            <p:nvPr/>
          </p:nvSpPr>
          <p:spPr bwMode="auto">
            <a:xfrm>
              <a:off x="2381" y="845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1,2</a:t>
              </a:r>
            </a:p>
          </p:txBody>
        </p:sp>
      </p:grpSp>
      <p:grpSp>
        <p:nvGrpSpPr>
          <p:cNvPr id="192545" name="Group 33"/>
          <p:cNvGrpSpPr>
            <a:grpSpLocks/>
          </p:cNvGrpSpPr>
          <p:nvPr/>
        </p:nvGrpSpPr>
        <p:grpSpPr bwMode="auto">
          <a:xfrm>
            <a:off x="1187450" y="3429000"/>
            <a:ext cx="2520950" cy="647700"/>
            <a:chOff x="748" y="2160"/>
            <a:chExt cx="1588" cy="408"/>
          </a:xfrm>
        </p:grpSpPr>
        <p:sp>
          <p:nvSpPr>
            <p:cNvPr id="192546" name="Line 34"/>
            <p:cNvSpPr>
              <a:spLocks noChangeShapeType="1"/>
            </p:cNvSpPr>
            <p:nvPr/>
          </p:nvSpPr>
          <p:spPr bwMode="auto">
            <a:xfrm rot="4576774" flipV="1">
              <a:off x="1383" y="1615"/>
              <a:ext cx="363" cy="154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47" name="Text Box 35"/>
            <p:cNvSpPr txBox="1">
              <a:spLocks noChangeArrowheads="1"/>
            </p:cNvSpPr>
            <p:nvPr/>
          </p:nvSpPr>
          <p:spPr bwMode="auto">
            <a:xfrm>
              <a:off x="748" y="2160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1,3</a:t>
              </a:r>
            </a:p>
          </p:txBody>
        </p:sp>
      </p:grpSp>
      <p:grpSp>
        <p:nvGrpSpPr>
          <p:cNvPr id="192548" name="Group 36"/>
          <p:cNvGrpSpPr>
            <a:grpSpLocks/>
          </p:cNvGrpSpPr>
          <p:nvPr/>
        </p:nvGrpSpPr>
        <p:grpSpPr bwMode="auto">
          <a:xfrm>
            <a:off x="3028950" y="2565400"/>
            <a:ext cx="2976563" cy="1751013"/>
            <a:chOff x="1908" y="1616"/>
            <a:chExt cx="1875" cy="1103"/>
          </a:xfrm>
        </p:grpSpPr>
        <p:sp>
          <p:nvSpPr>
            <p:cNvPr id="192549" name="Line 37"/>
            <p:cNvSpPr>
              <a:spLocks noChangeShapeType="1"/>
            </p:cNvSpPr>
            <p:nvPr/>
          </p:nvSpPr>
          <p:spPr bwMode="auto">
            <a:xfrm rot="4748270">
              <a:off x="2425" y="1361"/>
              <a:ext cx="841" cy="1875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50" name="Text Box 38"/>
            <p:cNvSpPr txBox="1">
              <a:spLocks noChangeArrowheads="1"/>
            </p:cNvSpPr>
            <p:nvPr/>
          </p:nvSpPr>
          <p:spPr bwMode="auto">
            <a:xfrm>
              <a:off x="3152" y="1616"/>
              <a:ext cx="4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1,4</a:t>
              </a:r>
            </a:p>
          </p:txBody>
        </p:sp>
      </p:grpSp>
      <p:grpSp>
        <p:nvGrpSpPr>
          <p:cNvPr id="192551" name="Group 39"/>
          <p:cNvGrpSpPr>
            <a:grpSpLocks/>
          </p:cNvGrpSpPr>
          <p:nvPr/>
        </p:nvGrpSpPr>
        <p:grpSpPr bwMode="auto">
          <a:xfrm>
            <a:off x="3779838" y="3141663"/>
            <a:ext cx="1944687" cy="1439862"/>
            <a:chOff x="2608" y="2160"/>
            <a:chExt cx="1225" cy="907"/>
          </a:xfrm>
        </p:grpSpPr>
        <p:sp>
          <p:nvSpPr>
            <p:cNvPr id="192552" name="Line 40"/>
            <p:cNvSpPr>
              <a:spLocks noChangeShapeType="1"/>
            </p:cNvSpPr>
            <p:nvPr/>
          </p:nvSpPr>
          <p:spPr bwMode="auto">
            <a:xfrm flipH="1" flipV="1">
              <a:off x="2608" y="2160"/>
              <a:ext cx="952" cy="90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53" name="Text Box 41"/>
            <p:cNvSpPr txBox="1">
              <a:spLocks noChangeArrowheads="1"/>
            </p:cNvSpPr>
            <p:nvPr/>
          </p:nvSpPr>
          <p:spPr bwMode="auto">
            <a:xfrm>
              <a:off x="3334" y="2704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2,3</a:t>
              </a:r>
            </a:p>
          </p:txBody>
        </p:sp>
      </p:grpSp>
      <p:grpSp>
        <p:nvGrpSpPr>
          <p:cNvPr id="192554" name="Group 42"/>
          <p:cNvGrpSpPr>
            <a:grpSpLocks/>
          </p:cNvGrpSpPr>
          <p:nvPr/>
        </p:nvGrpSpPr>
        <p:grpSpPr bwMode="auto">
          <a:xfrm>
            <a:off x="3924300" y="4076700"/>
            <a:ext cx="863600" cy="2166938"/>
            <a:chOff x="2472" y="2568"/>
            <a:chExt cx="544" cy="1365"/>
          </a:xfrm>
        </p:grpSpPr>
        <p:sp>
          <p:nvSpPr>
            <p:cNvPr id="192555" name="Line 43"/>
            <p:cNvSpPr>
              <a:spLocks noChangeShapeType="1"/>
            </p:cNvSpPr>
            <p:nvPr/>
          </p:nvSpPr>
          <p:spPr bwMode="auto">
            <a:xfrm flipH="1" flipV="1">
              <a:off x="2835" y="2568"/>
              <a:ext cx="45" cy="131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56" name="Text Box 44"/>
            <p:cNvSpPr txBox="1">
              <a:spLocks noChangeArrowheads="1"/>
            </p:cNvSpPr>
            <p:nvPr/>
          </p:nvSpPr>
          <p:spPr bwMode="auto">
            <a:xfrm>
              <a:off x="2472" y="3702"/>
              <a:ext cx="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3,4</a:t>
              </a:r>
            </a:p>
          </p:txBody>
        </p:sp>
      </p:grpSp>
      <p:grpSp>
        <p:nvGrpSpPr>
          <p:cNvPr id="192557" name="Group 45"/>
          <p:cNvGrpSpPr>
            <a:grpSpLocks/>
          </p:cNvGrpSpPr>
          <p:nvPr/>
        </p:nvGrpSpPr>
        <p:grpSpPr bwMode="auto">
          <a:xfrm>
            <a:off x="5795963" y="3422650"/>
            <a:ext cx="2592387" cy="366713"/>
            <a:chOff x="3651" y="2156"/>
            <a:chExt cx="1633" cy="231"/>
          </a:xfrm>
        </p:grpSpPr>
        <p:sp>
          <p:nvSpPr>
            <p:cNvPr id="192558" name="Line 46"/>
            <p:cNvSpPr>
              <a:spLocks noChangeShapeType="1"/>
            </p:cNvSpPr>
            <p:nvPr/>
          </p:nvSpPr>
          <p:spPr bwMode="auto">
            <a:xfrm flipH="1">
              <a:off x="3651" y="2387"/>
              <a:ext cx="1497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559" name="Text Box 47"/>
            <p:cNvSpPr txBox="1">
              <a:spLocks noChangeArrowheads="1"/>
            </p:cNvSpPr>
            <p:nvPr/>
          </p:nvSpPr>
          <p:spPr bwMode="auto">
            <a:xfrm>
              <a:off x="4785" y="2156"/>
              <a:ext cx="4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2,4</a:t>
              </a:r>
            </a:p>
          </p:txBody>
        </p:sp>
      </p:grpSp>
      <p:sp>
        <p:nvSpPr>
          <p:cNvPr id="192560" name="Oval 48"/>
          <p:cNvSpPr>
            <a:spLocks noChangeArrowheads="1"/>
          </p:cNvSpPr>
          <p:nvPr/>
        </p:nvSpPr>
        <p:spPr bwMode="auto">
          <a:xfrm>
            <a:off x="2268538" y="3068638"/>
            <a:ext cx="431800" cy="2873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</a:t>
            </a:r>
          </a:p>
        </p:txBody>
      </p:sp>
      <p:sp>
        <p:nvSpPr>
          <p:cNvPr id="192561" name="Text Box 49"/>
          <p:cNvSpPr txBox="1">
            <a:spLocks noChangeArrowheads="1"/>
          </p:cNvSpPr>
          <p:nvPr/>
        </p:nvSpPr>
        <p:spPr bwMode="auto">
          <a:xfrm>
            <a:off x="1403350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2" name="Text Box 50"/>
          <p:cNvSpPr txBox="1">
            <a:spLocks noChangeArrowheads="1"/>
          </p:cNvSpPr>
          <p:nvPr/>
        </p:nvSpPr>
        <p:spPr bwMode="auto">
          <a:xfrm>
            <a:off x="1763713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3" name="Text Box 51"/>
          <p:cNvSpPr txBox="1">
            <a:spLocks noChangeArrowheads="1"/>
          </p:cNvSpPr>
          <p:nvPr/>
        </p:nvSpPr>
        <p:spPr bwMode="auto">
          <a:xfrm>
            <a:off x="2124075" y="1268413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4" name="Text Box 52"/>
          <p:cNvSpPr txBox="1">
            <a:spLocks noChangeArrowheads="1"/>
          </p:cNvSpPr>
          <p:nvPr/>
        </p:nvSpPr>
        <p:spPr bwMode="auto">
          <a:xfrm>
            <a:off x="6948488" y="112553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5" name="Text Box 53"/>
          <p:cNvSpPr txBox="1">
            <a:spLocks noChangeArrowheads="1"/>
          </p:cNvSpPr>
          <p:nvPr/>
        </p:nvSpPr>
        <p:spPr bwMode="auto">
          <a:xfrm>
            <a:off x="1331913" y="623728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6" name="Text Box 54"/>
          <p:cNvSpPr txBox="1">
            <a:spLocks noChangeArrowheads="1"/>
          </p:cNvSpPr>
          <p:nvPr/>
        </p:nvSpPr>
        <p:spPr bwMode="auto">
          <a:xfrm>
            <a:off x="1692275" y="6237288"/>
            <a:ext cx="2159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☺</a:t>
            </a:r>
          </a:p>
        </p:txBody>
      </p:sp>
      <p:sp>
        <p:nvSpPr>
          <p:cNvPr id="192567" name="AutoShape 55"/>
          <p:cNvSpPr>
            <a:spLocks noChangeArrowheads="1"/>
          </p:cNvSpPr>
          <p:nvPr/>
        </p:nvSpPr>
        <p:spPr bwMode="auto">
          <a:xfrm rot="5400000">
            <a:off x="2626519" y="1305719"/>
            <a:ext cx="431800" cy="503238"/>
          </a:xfrm>
          <a:prstGeom prst="downArrow">
            <a:avLst>
              <a:gd name="adj1" fmla="val 50000"/>
              <a:gd name="adj2" fmla="val 2913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09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2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2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925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925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925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1-vs-1 with Max Wins</a:t>
            </a:r>
          </a:p>
        </p:txBody>
      </p:sp>
      <p:sp>
        <p:nvSpPr>
          <p:cNvPr id="193539" name="Text Box 3"/>
          <p:cNvSpPr txBox="1">
            <a:spLocks noChangeArrowheads="1"/>
          </p:cNvSpPr>
          <p:nvPr/>
        </p:nvSpPr>
        <p:spPr bwMode="auto">
          <a:xfrm>
            <a:off x="900113" y="1700213"/>
            <a:ext cx="8243887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After training we’ll have 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(N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-1)/2 decision functions:</a:t>
            </a: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None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		  f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(x)=sign(w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en-US" altLang="en-US" sz="2400" b="0" baseline="30000">
                <a:latin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x+b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ij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Class of query object x is determined by max-votes</a:t>
            </a:r>
            <a:r>
              <a:rPr lang="en-US" altLang="en-US" sz="240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US" altLang="en-US" sz="2400" b="0" baseline="-25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he-IL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Pros: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Every classifier use a small set of vectors for training </a:t>
            </a:r>
          </a:p>
          <a:p>
            <a:pPr lvl="1"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Cons: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(N</a:t>
            </a:r>
            <a:r>
              <a:rPr lang="en-US" altLang="en-US" sz="24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-1)/2 classifiers to be trained and tested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No bound on generalization error</a:t>
            </a:r>
            <a:r>
              <a:rPr lang="en-US" altLang="en-US" b="0"/>
              <a:t> </a:t>
            </a: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None/>
            </a:pP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437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1-vs-1 Complexity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41438"/>
            <a:ext cx="8748712" cy="4686300"/>
          </a:xfrm>
        </p:spPr>
        <p:txBody>
          <a:bodyPr/>
          <a:lstStyle/>
          <a:p>
            <a:pPr algn="l" rtl="0">
              <a:buFont typeface="Wingdings" panose="05000000000000000000" pitchFamily="2" charset="2"/>
              <a:buNone/>
            </a:pPr>
            <a:r>
              <a:rPr lang="en-US" altLang="en-US"/>
              <a:t> </a:t>
            </a:r>
          </a:p>
          <a:p>
            <a:pPr algn="l" rtl="0"/>
            <a:r>
              <a:rPr lang="en-US" altLang="en-US"/>
              <a:t> For training:</a:t>
            </a:r>
          </a:p>
          <a:p>
            <a:pPr lvl="1" algn="l" rtl="0"/>
            <a:r>
              <a:rPr lang="en-US" altLang="en-US" sz="2400"/>
              <a:t> Assume that every class contains ~ n/N</a:t>
            </a:r>
            <a:r>
              <a:rPr lang="en-US" altLang="en-US" sz="2400" baseline="-25000"/>
              <a:t>c</a:t>
            </a:r>
            <a:r>
              <a:rPr lang="en-US" altLang="en-US" sz="2400"/>
              <a:t> instances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(N</a:t>
            </a:r>
            <a:r>
              <a:rPr lang="en-US" altLang="en-US" sz="2400" baseline="-25000"/>
              <a:t>c</a:t>
            </a:r>
            <a:r>
              <a:rPr lang="en-US" altLang="en-US" sz="2400"/>
              <a:t>-1)/2 classifiers, each using ~2n/N</a:t>
            </a:r>
            <a:r>
              <a:rPr lang="en-US" altLang="en-US" sz="2400" baseline="-25000"/>
              <a:t>c</a:t>
            </a:r>
            <a:r>
              <a:rPr lang="en-US" altLang="en-US" sz="2400"/>
              <a:t> vectors:</a:t>
            </a:r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algn="l" rtl="0"/>
            <a:r>
              <a:rPr lang="en-US" altLang="en-US"/>
              <a:t> For classifying new objects: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(N</a:t>
            </a:r>
            <a:r>
              <a:rPr lang="en-US" altLang="en-US" sz="2400" baseline="-25000"/>
              <a:t>c</a:t>
            </a:r>
            <a:r>
              <a:rPr lang="en-US" altLang="en-US" sz="2400"/>
              <a:t>-1)/2 classifiers, each is tested once, M as before</a:t>
            </a:r>
          </a:p>
        </p:txBody>
      </p:sp>
      <p:sp>
        <p:nvSpPr>
          <p:cNvPr id="194564" name="Rectangle 4"/>
          <p:cNvSpPr>
            <a:spLocks noChangeArrowheads="1"/>
          </p:cNvSpPr>
          <p:nvPr/>
        </p:nvSpPr>
        <p:spPr bwMode="auto">
          <a:xfrm>
            <a:off x="5292725" y="3570288"/>
            <a:ext cx="3168650" cy="506412"/>
          </a:xfrm>
          <a:prstGeom prst="rect">
            <a:avLst/>
          </a:prstGeom>
          <a:solidFill>
            <a:srgbClr val="FF00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800" b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4565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6291263" y="3508375"/>
          <a:ext cx="9937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406080" imgH="228600" progId="Equation.3">
                  <p:embed/>
                </p:oleObj>
              </mc:Choice>
              <mc:Fallback>
                <p:oleObj name="Equation" r:id="rId3" imgW="406080" imgH="228600" progId="Equation.3">
                  <p:embed/>
                  <p:pic>
                    <p:nvPicPr>
                      <p:cNvPr id="1945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3508375"/>
                        <a:ext cx="9937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2987675" y="5949950"/>
            <a:ext cx="3168650" cy="506413"/>
          </a:xfrm>
          <a:prstGeom prst="rect">
            <a:avLst/>
          </a:prstGeom>
          <a:solidFill>
            <a:srgbClr val="FF00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800" b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4567" name="Object 7"/>
          <p:cNvGraphicFramePr>
            <a:graphicFrameLocks noChangeAspect="1"/>
          </p:cNvGraphicFramePr>
          <p:nvPr/>
        </p:nvGraphicFramePr>
        <p:xfrm>
          <a:off x="900113" y="3284538"/>
          <a:ext cx="331152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536033" imgH="444307" progId="Equation.3">
                  <p:embed/>
                </p:oleObj>
              </mc:Choice>
              <mc:Fallback>
                <p:oleObj name="Equation" r:id="rId5" imgW="1536033" imgH="444307" progId="Equation.3">
                  <p:embed/>
                  <p:pic>
                    <p:nvPicPr>
                      <p:cNvPr id="1945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3311525" cy="966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68" name="AutoShape 8"/>
          <p:cNvSpPr>
            <a:spLocks noChangeArrowheads="1"/>
          </p:cNvSpPr>
          <p:nvPr/>
        </p:nvSpPr>
        <p:spPr bwMode="auto">
          <a:xfrm>
            <a:off x="4427538" y="3644900"/>
            <a:ext cx="504825" cy="288925"/>
          </a:xfrm>
          <a:prstGeom prst="rightArrow">
            <a:avLst>
              <a:gd name="adj1" fmla="val 50000"/>
              <a:gd name="adj2" fmla="val 436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3851275" y="5907088"/>
          <a:ext cx="1728788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748975" imgH="253890" progId="Equation.3">
                  <p:embed/>
                </p:oleObj>
              </mc:Choice>
              <mc:Fallback>
                <p:oleObj name="Equation" r:id="rId7" imgW="748975" imgH="253890" progId="Equation.3">
                  <p:embed/>
                  <p:pic>
                    <p:nvPicPr>
                      <p:cNvPr id="19456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907088"/>
                        <a:ext cx="1728788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511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What did we have so far?</a:t>
            </a:r>
          </a:p>
        </p:txBody>
      </p:sp>
      <p:graphicFrame>
        <p:nvGraphicFramePr>
          <p:cNvPr id="195587" name="Group 3"/>
          <p:cNvGraphicFramePr>
            <a:graphicFrameLocks noGrp="1"/>
          </p:cNvGraphicFramePr>
          <p:nvPr>
            <p:ph idx="1"/>
          </p:nvPr>
        </p:nvGraphicFramePr>
        <p:xfrm>
          <a:off x="611188" y="2781300"/>
          <a:ext cx="8185150" cy="3347215"/>
        </p:xfrm>
        <a:graphic>
          <a:graphicData uri="http://schemas.openxmlformats.org/drawingml/2006/table">
            <a:tbl>
              <a:tblPr rtl="1"/>
              <a:tblGrid>
                <a:gridCol w="2279650">
                  <a:extLst>
                    <a:ext uri="{9D8B030D-6E8A-4147-A177-3AD203B41FA5}">
                      <a16:colId xmlns:a16="http://schemas.microsoft.com/office/drawing/2014/main" val="311162621"/>
                    </a:ext>
                  </a:extLst>
                </a:gridCol>
                <a:gridCol w="2808288">
                  <a:extLst>
                    <a:ext uri="{9D8B030D-6E8A-4147-A177-3AD203B41FA5}">
                      <a16:colId xmlns:a16="http://schemas.microsoft.com/office/drawing/2014/main" val="106344795"/>
                    </a:ext>
                  </a:extLst>
                </a:gridCol>
                <a:gridCol w="3097212">
                  <a:extLst>
                    <a:ext uri="{9D8B030D-6E8A-4147-A177-3AD203B41FA5}">
                      <a16:colId xmlns:a16="http://schemas.microsoft.com/office/drawing/2014/main" val="2914662007"/>
                    </a:ext>
                  </a:extLst>
                </a:gridCol>
              </a:tblGrid>
              <a:tr h="346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1-vs-rest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751879"/>
                  </a:ext>
                </a:extLst>
              </a:tr>
              <a:tr h="804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-1)/2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# of classifiers </a:t>
                      </a:r>
                      <a:b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(each need to be trained and tested)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132153"/>
                  </a:ext>
                </a:extLst>
              </a:tr>
              <a:tr h="8509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~2n/N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669900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b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(all vectors)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# of vectors  for training </a:t>
                      </a:r>
                      <a:b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(per classifier)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539846"/>
                  </a:ext>
                </a:extLst>
              </a:tr>
              <a:tr h="68897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No bound on generalization error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741446"/>
                  </a:ext>
                </a:extLst>
              </a:tr>
            </a:tbl>
          </a:graphicData>
        </a:graphic>
      </p:graphicFrame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4003675" y="1481138"/>
            <a:ext cx="2224088" cy="1227137"/>
            <a:chOff x="1202" y="1525"/>
            <a:chExt cx="1580" cy="962"/>
          </a:xfrm>
        </p:grpSpPr>
        <p:sp>
          <p:nvSpPr>
            <p:cNvPr id="195609" name="Oval 25"/>
            <p:cNvSpPr>
              <a:spLocks noChangeArrowheads="1"/>
            </p:cNvSpPr>
            <p:nvPr/>
          </p:nvSpPr>
          <p:spPr bwMode="auto">
            <a:xfrm>
              <a:off x="2175" y="1630"/>
              <a:ext cx="29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0" name="Oval 26"/>
            <p:cNvSpPr>
              <a:spLocks noChangeArrowheads="1"/>
            </p:cNvSpPr>
            <p:nvPr/>
          </p:nvSpPr>
          <p:spPr bwMode="auto">
            <a:xfrm>
              <a:off x="2218" y="1723"/>
              <a:ext cx="29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1" name="Oval 27"/>
            <p:cNvSpPr>
              <a:spLocks noChangeArrowheads="1"/>
            </p:cNvSpPr>
            <p:nvPr/>
          </p:nvSpPr>
          <p:spPr bwMode="auto">
            <a:xfrm>
              <a:off x="2376" y="1758"/>
              <a:ext cx="28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2" name="Oval 28"/>
            <p:cNvSpPr>
              <a:spLocks noChangeArrowheads="1"/>
            </p:cNvSpPr>
            <p:nvPr/>
          </p:nvSpPr>
          <p:spPr bwMode="auto">
            <a:xfrm>
              <a:off x="2089" y="1653"/>
              <a:ext cx="29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3" name="Oval 29"/>
            <p:cNvSpPr>
              <a:spLocks noChangeArrowheads="1"/>
            </p:cNvSpPr>
            <p:nvPr/>
          </p:nvSpPr>
          <p:spPr bwMode="auto">
            <a:xfrm>
              <a:off x="2275" y="1805"/>
              <a:ext cx="29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4" name="Rectangle 30"/>
            <p:cNvSpPr>
              <a:spLocks noChangeArrowheads="1"/>
            </p:cNvSpPr>
            <p:nvPr/>
          </p:nvSpPr>
          <p:spPr bwMode="auto">
            <a:xfrm>
              <a:off x="1356" y="1687"/>
              <a:ext cx="29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5" name="Rectangle 31"/>
            <p:cNvSpPr>
              <a:spLocks noChangeArrowheads="1"/>
            </p:cNvSpPr>
            <p:nvPr/>
          </p:nvSpPr>
          <p:spPr bwMode="auto">
            <a:xfrm>
              <a:off x="1585" y="1757"/>
              <a:ext cx="29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95616" name="Rectangle 32"/>
            <p:cNvSpPr>
              <a:spLocks noChangeArrowheads="1"/>
            </p:cNvSpPr>
            <p:nvPr/>
          </p:nvSpPr>
          <p:spPr bwMode="auto">
            <a:xfrm>
              <a:off x="1557" y="1828"/>
              <a:ext cx="28" cy="2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7" name="Rectangle 33"/>
            <p:cNvSpPr>
              <a:spLocks noChangeArrowheads="1"/>
            </p:cNvSpPr>
            <p:nvPr/>
          </p:nvSpPr>
          <p:spPr bwMode="auto">
            <a:xfrm>
              <a:off x="1442" y="1757"/>
              <a:ext cx="29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8" name="Rectangle 34"/>
            <p:cNvSpPr>
              <a:spLocks noChangeArrowheads="1"/>
            </p:cNvSpPr>
            <p:nvPr/>
          </p:nvSpPr>
          <p:spPr bwMode="auto">
            <a:xfrm>
              <a:off x="1385" y="1816"/>
              <a:ext cx="28" cy="2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19" name="Rectangle 35"/>
            <p:cNvSpPr>
              <a:spLocks noChangeArrowheads="1"/>
            </p:cNvSpPr>
            <p:nvPr/>
          </p:nvSpPr>
          <p:spPr bwMode="auto">
            <a:xfrm>
              <a:off x="1531" y="1691"/>
              <a:ext cx="29" cy="2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0" name="Text Box 36"/>
            <p:cNvSpPr txBox="1">
              <a:spLocks noChangeArrowheads="1"/>
            </p:cNvSpPr>
            <p:nvPr/>
          </p:nvSpPr>
          <p:spPr bwMode="auto">
            <a:xfrm>
              <a:off x="1247" y="1525"/>
              <a:ext cx="4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1</a:t>
              </a:r>
            </a:p>
          </p:txBody>
        </p:sp>
        <p:sp>
          <p:nvSpPr>
            <p:cNvPr id="195621" name="Text Box 37"/>
            <p:cNvSpPr txBox="1">
              <a:spLocks noChangeArrowheads="1"/>
            </p:cNvSpPr>
            <p:nvPr/>
          </p:nvSpPr>
          <p:spPr bwMode="auto">
            <a:xfrm>
              <a:off x="2289" y="1602"/>
              <a:ext cx="41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2</a:t>
              </a:r>
            </a:p>
          </p:txBody>
        </p:sp>
        <p:sp>
          <p:nvSpPr>
            <p:cNvPr id="195622" name="Text Box 38"/>
            <p:cNvSpPr txBox="1">
              <a:spLocks noChangeArrowheads="1"/>
            </p:cNvSpPr>
            <p:nvPr/>
          </p:nvSpPr>
          <p:spPr bwMode="auto">
            <a:xfrm>
              <a:off x="1202" y="2296"/>
              <a:ext cx="412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3</a:t>
              </a:r>
            </a:p>
          </p:txBody>
        </p:sp>
        <p:sp>
          <p:nvSpPr>
            <p:cNvPr id="195623" name="AutoShape 39"/>
            <p:cNvSpPr>
              <a:spLocks noChangeArrowheads="1"/>
            </p:cNvSpPr>
            <p:nvPr/>
          </p:nvSpPr>
          <p:spPr bwMode="auto">
            <a:xfrm>
              <a:off x="1341" y="2222"/>
              <a:ext cx="33" cy="2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4" name="AutoShape 40"/>
            <p:cNvSpPr>
              <a:spLocks noChangeArrowheads="1"/>
            </p:cNvSpPr>
            <p:nvPr/>
          </p:nvSpPr>
          <p:spPr bwMode="auto">
            <a:xfrm>
              <a:off x="1382" y="2255"/>
              <a:ext cx="32" cy="2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5" name="AutoShape 41"/>
            <p:cNvSpPr>
              <a:spLocks noChangeArrowheads="1"/>
            </p:cNvSpPr>
            <p:nvPr/>
          </p:nvSpPr>
          <p:spPr bwMode="auto">
            <a:xfrm>
              <a:off x="1517" y="2145"/>
              <a:ext cx="33" cy="2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6" name="AutoShape 42"/>
            <p:cNvSpPr>
              <a:spLocks noChangeArrowheads="1"/>
            </p:cNvSpPr>
            <p:nvPr/>
          </p:nvSpPr>
          <p:spPr bwMode="auto">
            <a:xfrm>
              <a:off x="1450" y="2211"/>
              <a:ext cx="32" cy="2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7" name="AutoShape 43"/>
            <p:cNvSpPr>
              <a:spLocks noChangeArrowheads="1"/>
            </p:cNvSpPr>
            <p:nvPr/>
          </p:nvSpPr>
          <p:spPr bwMode="auto">
            <a:xfrm>
              <a:off x="1531" y="2255"/>
              <a:ext cx="32" cy="2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8" name="AutoShape 44"/>
            <p:cNvSpPr>
              <a:spLocks noChangeArrowheads="1"/>
            </p:cNvSpPr>
            <p:nvPr/>
          </p:nvSpPr>
          <p:spPr bwMode="auto">
            <a:xfrm>
              <a:off x="1436" y="2156"/>
              <a:ext cx="33" cy="26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29" name="AutoShape 45"/>
            <p:cNvSpPr>
              <a:spLocks noChangeAspect="1" noChangeArrowheads="1"/>
            </p:cNvSpPr>
            <p:nvPr/>
          </p:nvSpPr>
          <p:spPr bwMode="auto">
            <a:xfrm>
              <a:off x="2168" y="2222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0" name="AutoShape 46"/>
            <p:cNvSpPr>
              <a:spLocks noChangeAspect="1" noChangeArrowheads="1"/>
            </p:cNvSpPr>
            <p:nvPr/>
          </p:nvSpPr>
          <p:spPr bwMode="auto">
            <a:xfrm>
              <a:off x="2208" y="2255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1" name="AutoShape 47"/>
            <p:cNvSpPr>
              <a:spLocks noChangeAspect="1" noChangeArrowheads="1"/>
            </p:cNvSpPr>
            <p:nvPr/>
          </p:nvSpPr>
          <p:spPr bwMode="auto">
            <a:xfrm>
              <a:off x="2276" y="2222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2" name="AutoShape 48"/>
            <p:cNvSpPr>
              <a:spLocks noChangeAspect="1" noChangeArrowheads="1"/>
            </p:cNvSpPr>
            <p:nvPr/>
          </p:nvSpPr>
          <p:spPr bwMode="auto">
            <a:xfrm>
              <a:off x="2263" y="2167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3" name="AutoShape 49"/>
            <p:cNvSpPr>
              <a:spLocks noChangeAspect="1" noChangeArrowheads="1"/>
            </p:cNvSpPr>
            <p:nvPr/>
          </p:nvSpPr>
          <p:spPr bwMode="auto">
            <a:xfrm>
              <a:off x="2249" y="2288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4" name="AutoShape 50"/>
            <p:cNvSpPr>
              <a:spLocks noChangeAspect="1" noChangeArrowheads="1"/>
            </p:cNvSpPr>
            <p:nvPr/>
          </p:nvSpPr>
          <p:spPr bwMode="auto">
            <a:xfrm>
              <a:off x="2357" y="2122"/>
              <a:ext cx="33" cy="27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35" name="Text Box 51"/>
            <p:cNvSpPr txBox="1">
              <a:spLocks noChangeArrowheads="1"/>
            </p:cNvSpPr>
            <p:nvPr/>
          </p:nvSpPr>
          <p:spPr bwMode="auto">
            <a:xfrm>
              <a:off x="2371" y="2177"/>
              <a:ext cx="4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4</a:t>
              </a:r>
            </a:p>
          </p:txBody>
        </p:sp>
        <p:sp>
          <p:nvSpPr>
            <p:cNvPr id="195636" name="Line 52"/>
            <p:cNvSpPr>
              <a:spLocks noChangeShapeType="1"/>
            </p:cNvSpPr>
            <p:nvPr/>
          </p:nvSpPr>
          <p:spPr bwMode="auto">
            <a:xfrm flipV="1">
              <a:off x="1219" y="1592"/>
              <a:ext cx="772" cy="58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37" name="Line 53"/>
            <p:cNvSpPr>
              <a:spLocks noChangeShapeType="1"/>
            </p:cNvSpPr>
            <p:nvPr/>
          </p:nvSpPr>
          <p:spPr bwMode="auto">
            <a:xfrm rot="4576774" flipV="1">
              <a:off x="1750" y="1482"/>
              <a:ext cx="631" cy="71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38" name="Line 54"/>
            <p:cNvSpPr>
              <a:spLocks noChangeShapeType="1"/>
            </p:cNvSpPr>
            <p:nvPr/>
          </p:nvSpPr>
          <p:spPr bwMode="auto">
            <a:xfrm rot="4748270" flipV="1">
              <a:off x="1289" y="1758"/>
              <a:ext cx="631" cy="71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39" name="Line 55"/>
            <p:cNvSpPr>
              <a:spLocks noChangeShapeType="1"/>
            </p:cNvSpPr>
            <p:nvPr/>
          </p:nvSpPr>
          <p:spPr bwMode="auto">
            <a:xfrm rot="21474254" flipV="1">
              <a:off x="1693" y="1813"/>
              <a:ext cx="773" cy="586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5640" name="Group 56"/>
          <p:cNvGrpSpPr>
            <a:grpSpLocks/>
          </p:cNvGrpSpPr>
          <p:nvPr/>
        </p:nvGrpSpPr>
        <p:grpSpPr bwMode="auto">
          <a:xfrm>
            <a:off x="6659563" y="1412875"/>
            <a:ext cx="1935162" cy="1282700"/>
            <a:chOff x="4195" y="890"/>
            <a:chExt cx="1219" cy="808"/>
          </a:xfrm>
        </p:grpSpPr>
        <p:sp>
          <p:nvSpPr>
            <p:cNvPr id="195641" name="Oval 57"/>
            <p:cNvSpPr>
              <a:spLocks noChangeArrowheads="1"/>
            </p:cNvSpPr>
            <p:nvPr/>
          </p:nvSpPr>
          <p:spPr bwMode="auto">
            <a:xfrm>
              <a:off x="4986" y="963"/>
              <a:ext cx="22" cy="2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2" name="Oval 58"/>
            <p:cNvSpPr>
              <a:spLocks noChangeArrowheads="1"/>
            </p:cNvSpPr>
            <p:nvPr/>
          </p:nvSpPr>
          <p:spPr bwMode="auto">
            <a:xfrm>
              <a:off x="5019" y="1061"/>
              <a:ext cx="22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3" name="Oval 59"/>
            <p:cNvSpPr>
              <a:spLocks noChangeArrowheads="1"/>
            </p:cNvSpPr>
            <p:nvPr/>
          </p:nvSpPr>
          <p:spPr bwMode="auto">
            <a:xfrm>
              <a:off x="5139" y="1097"/>
              <a:ext cx="22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4" name="Oval 60"/>
            <p:cNvSpPr>
              <a:spLocks noChangeArrowheads="1"/>
            </p:cNvSpPr>
            <p:nvPr/>
          </p:nvSpPr>
          <p:spPr bwMode="auto">
            <a:xfrm>
              <a:off x="4920" y="988"/>
              <a:ext cx="22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5" name="Oval 61"/>
            <p:cNvSpPr>
              <a:spLocks noChangeArrowheads="1"/>
            </p:cNvSpPr>
            <p:nvPr/>
          </p:nvSpPr>
          <p:spPr bwMode="auto">
            <a:xfrm>
              <a:off x="5063" y="1146"/>
              <a:ext cx="22" cy="2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6" name="Rectangle 62"/>
            <p:cNvSpPr>
              <a:spLocks noChangeArrowheads="1"/>
            </p:cNvSpPr>
            <p:nvPr/>
          </p:nvSpPr>
          <p:spPr bwMode="auto">
            <a:xfrm>
              <a:off x="4361" y="1023"/>
              <a:ext cx="22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7" name="Rectangle 63"/>
            <p:cNvSpPr>
              <a:spLocks noChangeArrowheads="1"/>
            </p:cNvSpPr>
            <p:nvPr/>
          </p:nvSpPr>
          <p:spPr bwMode="auto">
            <a:xfrm>
              <a:off x="4536" y="1096"/>
              <a:ext cx="22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95648" name="Rectangle 64"/>
            <p:cNvSpPr>
              <a:spLocks noChangeArrowheads="1"/>
            </p:cNvSpPr>
            <p:nvPr/>
          </p:nvSpPr>
          <p:spPr bwMode="auto">
            <a:xfrm>
              <a:off x="4514" y="1169"/>
              <a:ext cx="22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9" name="Rectangle 65"/>
            <p:cNvSpPr>
              <a:spLocks noChangeArrowheads="1"/>
            </p:cNvSpPr>
            <p:nvPr/>
          </p:nvSpPr>
          <p:spPr bwMode="auto">
            <a:xfrm>
              <a:off x="4426" y="1096"/>
              <a:ext cx="22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0" name="Rectangle 66"/>
            <p:cNvSpPr>
              <a:spLocks noChangeArrowheads="1"/>
            </p:cNvSpPr>
            <p:nvPr/>
          </p:nvSpPr>
          <p:spPr bwMode="auto">
            <a:xfrm>
              <a:off x="4383" y="1157"/>
              <a:ext cx="21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1" name="Rectangle 67"/>
            <p:cNvSpPr>
              <a:spLocks noChangeArrowheads="1"/>
            </p:cNvSpPr>
            <p:nvPr/>
          </p:nvSpPr>
          <p:spPr bwMode="auto">
            <a:xfrm>
              <a:off x="4494" y="1027"/>
              <a:ext cx="22" cy="2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2" name="Text Box 68"/>
            <p:cNvSpPr txBox="1">
              <a:spLocks noChangeArrowheads="1"/>
            </p:cNvSpPr>
            <p:nvPr/>
          </p:nvSpPr>
          <p:spPr bwMode="auto">
            <a:xfrm>
              <a:off x="4195" y="890"/>
              <a:ext cx="3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1</a:t>
              </a:r>
            </a:p>
          </p:txBody>
        </p:sp>
        <p:sp>
          <p:nvSpPr>
            <p:cNvPr id="195653" name="Text Box 69"/>
            <p:cNvSpPr txBox="1">
              <a:spLocks noChangeArrowheads="1"/>
            </p:cNvSpPr>
            <p:nvPr/>
          </p:nvSpPr>
          <p:spPr bwMode="auto">
            <a:xfrm>
              <a:off x="5049" y="890"/>
              <a:ext cx="3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2</a:t>
              </a:r>
            </a:p>
          </p:txBody>
        </p:sp>
        <p:sp>
          <p:nvSpPr>
            <p:cNvPr id="195654" name="Text Box 70"/>
            <p:cNvSpPr txBox="1">
              <a:spLocks noChangeArrowheads="1"/>
            </p:cNvSpPr>
            <p:nvPr/>
          </p:nvSpPr>
          <p:spPr bwMode="auto">
            <a:xfrm>
              <a:off x="4212" y="1544"/>
              <a:ext cx="3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3</a:t>
              </a:r>
            </a:p>
          </p:txBody>
        </p:sp>
        <p:sp>
          <p:nvSpPr>
            <p:cNvPr id="195655" name="AutoShape 71"/>
            <p:cNvSpPr>
              <a:spLocks noChangeArrowheads="1"/>
            </p:cNvSpPr>
            <p:nvPr/>
          </p:nvSpPr>
          <p:spPr bwMode="auto">
            <a:xfrm>
              <a:off x="4422" y="1480"/>
              <a:ext cx="25" cy="2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6" name="AutoShape 72"/>
            <p:cNvSpPr>
              <a:spLocks noChangeArrowheads="1"/>
            </p:cNvSpPr>
            <p:nvPr/>
          </p:nvSpPr>
          <p:spPr bwMode="auto">
            <a:xfrm>
              <a:off x="4377" y="1525"/>
              <a:ext cx="24" cy="2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7" name="AutoShape 73"/>
            <p:cNvSpPr>
              <a:spLocks noChangeArrowheads="1"/>
            </p:cNvSpPr>
            <p:nvPr/>
          </p:nvSpPr>
          <p:spPr bwMode="auto">
            <a:xfrm>
              <a:off x="4422" y="1434"/>
              <a:ext cx="25" cy="2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8" name="AutoShape 74"/>
            <p:cNvSpPr>
              <a:spLocks noChangeArrowheads="1"/>
            </p:cNvSpPr>
            <p:nvPr/>
          </p:nvSpPr>
          <p:spPr bwMode="auto">
            <a:xfrm>
              <a:off x="4332" y="1480"/>
              <a:ext cx="25" cy="2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59" name="AutoShape 75"/>
            <p:cNvSpPr>
              <a:spLocks noChangeArrowheads="1"/>
            </p:cNvSpPr>
            <p:nvPr/>
          </p:nvSpPr>
          <p:spPr bwMode="auto">
            <a:xfrm>
              <a:off x="4513" y="1525"/>
              <a:ext cx="25" cy="27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0" name="AutoShape 76"/>
            <p:cNvSpPr>
              <a:spLocks noChangeArrowheads="1"/>
            </p:cNvSpPr>
            <p:nvPr/>
          </p:nvSpPr>
          <p:spPr bwMode="auto">
            <a:xfrm>
              <a:off x="4332" y="1434"/>
              <a:ext cx="25" cy="2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1" name="AutoShape 77"/>
            <p:cNvSpPr>
              <a:spLocks noChangeAspect="1" noChangeArrowheads="1"/>
            </p:cNvSpPr>
            <p:nvPr/>
          </p:nvSpPr>
          <p:spPr bwMode="auto">
            <a:xfrm>
              <a:off x="4867" y="1555"/>
              <a:ext cx="25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2" name="AutoShape 78"/>
            <p:cNvSpPr>
              <a:spLocks noChangeAspect="1" noChangeArrowheads="1"/>
            </p:cNvSpPr>
            <p:nvPr/>
          </p:nvSpPr>
          <p:spPr bwMode="auto">
            <a:xfrm>
              <a:off x="4898" y="1590"/>
              <a:ext cx="25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3" name="AutoShape 79"/>
            <p:cNvSpPr>
              <a:spLocks noChangeAspect="1" noChangeArrowheads="1"/>
            </p:cNvSpPr>
            <p:nvPr/>
          </p:nvSpPr>
          <p:spPr bwMode="auto">
            <a:xfrm>
              <a:off x="4949" y="1555"/>
              <a:ext cx="26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4" name="AutoShape 80"/>
            <p:cNvSpPr>
              <a:spLocks noChangeAspect="1" noChangeArrowheads="1"/>
            </p:cNvSpPr>
            <p:nvPr/>
          </p:nvSpPr>
          <p:spPr bwMode="auto">
            <a:xfrm>
              <a:off x="4939" y="1498"/>
              <a:ext cx="25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5" name="AutoShape 81"/>
            <p:cNvSpPr>
              <a:spLocks noChangeAspect="1" noChangeArrowheads="1"/>
            </p:cNvSpPr>
            <p:nvPr/>
          </p:nvSpPr>
          <p:spPr bwMode="auto">
            <a:xfrm>
              <a:off x="4929" y="1624"/>
              <a:ext cx="25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6" name="AutoShape 82"/>
            <p:cNvSpPr>
              <a:spLocks noChangeAspect="1" noChangeArrowheads="1"/>
            </p:cNvSpPr>
            <p:nvPr/>
          </p:nvSpPr>
          <p:spPr bwMode="auto">
            <a:xfrm>
              <a:off x="5011" y="1452"/>
              <a:ext cx="26" cy="28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67" name="Text Box 83"/>
            <p:cNvSpPr txBox="1">
              <a:spLocks noChangeArrowheads="1"/>
            </p:cNvSpPr>
            <p:nvPr/>
          </p:nvSpPr>
          <p:spPr bwMode="auto">
            <a:xfrm>
              <a:off x="4998" y="1464"/>
              <a:ext cx="3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000" b="0">
                  <a:latin typeface="Tahoma" panose="020B0604030504040204" pitchFamily="34" charset="0"/>
                </a:rPr>
                <a:t>Class 4</a:t>
              </a:r>
            </a:p>
          </p:txBody>
        </p:sp>
        <p:sp>
          <p:nvSpPr>
            <p:cNvPr id="195668" name="Line 84"/>
            <p:cNvSpPr>
              <a:spLocks noChangeShapeType="1"/>
            </p:cNvSpPr>
            <p:nvPr/>
          </p:nvSpPr>
          <p:spPr bwMode="auto">
            <a:xfrm flipH="1" flipV="1">
              <a:off x="4711" y="924"/>
              <a:ext cx="11" cy="32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69" name="Line 85"/>
            <p:cNvSpPr>
              <a:spLocks noChangeShapeType="1"/>
            </p:cNvSpPr>
            <p:nvPr/>
          </p:nvSpPr>
          <p:spPr bwMode="auto">
            <a:xfrm rot="4576774" flipV="1">
              <a:off x="4386" y="1138"/>
              <a:ext cx="92" cy="35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0" name="Line 86"/>
            <p:cNvSpPr>
              <a:spLocks noChangeShapeType="1"/>
            </p:cNvSpPr>
            <p:nvPr/>
          </p:nvSpPr>
          <p:spPr bwMode="auto">
            <a:xfrm rot="4748270">
              <a:off x="4617" y="1078"/>
              <a:ext cx="213" cy="42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1" name="Line 87"/>
            <p:cNvSpPr>
              <a:spLocks noChangeShapeType="1"/>
            </p:cNvSpPr>
            <p:nvPr/>
          </p:nvSpPr>
          <p:spPr bwMode="auto">
            <a:xfrm flipH="1">
              <a:off x="4908" y="1314"/>
              <a:ext cx="341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2" name="Line 88"/>
            <p:cNvSpPr>
              <a:spLocks noChangeShapeType="1"/>
            </p:cNvSpPr>
            <p:nvPr/>
          </p:nvSpPr>
          <p:spPr bwMode="auto">
            <a:xfrm flipH="1" flipV="1">
              <a:off x="4722" y="1360"/>
              <a:ext cx="10" cy="333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673" name="Line 89"/>
            <p:cNvSpPr>
              <a:spLocks noChangeShapeType="1"/>
            </p:cNvSpPr>
            <p:nvPr/>
          </p:nvSpPr>
          <p:spPr bwMode="auto">
            <a:xfrm flipH="1" flipV="1">
              <a:off x="4670" y="1257"/>
              <a:ext cx="217" cy="22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04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1642872"/>
          </a:xfrm>
        </p:spPr>
        <p:txBody>
          <a:bodyPr/>
          <a:lstStyle/>
          <a:p>
            <a:r>
              <a:rPr lang="en-US" dirty="0" smtClean="0"/>
              <a:t>combine many two-class classifiers into a multiclass classifier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Directed Acyclic Graph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08" y="2667000"/>
            <a:ext cx="5612517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77000" y="46482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Complexity O(N)</a:t>
            </a:r>
            <a:endParaRPr lang="en-US" sz="1800" dirty="0"/>
          </a:p>
        </p:txBody>
      </p:sp>
      <p:sp>
        <p:nvSpPr>
          <p:cNvPr id="8" name="Rectangle 80"/>
          <p:cNvSpPr>
            <a:spLocks noChangeArrowheads="1"/>
          </p:cNvSpPr>
          <p:nvPr/>
        </p:nvSpPr>
        <p:spPr bwMode="auto">
          <a:xfrm>
            <a:off x="144463" y="6477000"/>
            <a:ext cx="7812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/>
            <a:r>
              <a:rPr lang="en-US" altLang="en-US" sz="1600" dirty="0">
                <a:latin typeface="Tahoma" panose="020B0604030504040204" pitchFamily="34" charset="0"/>
                <a:cs typeface="Tahoma" panose="020B0604030504040204" pitchFamily="34" charset="0"/>
              </a:rPr>
              <a:t>J. C. Platt et al.</a:t>
            </a:r>
            <a:r>
              <a:rPr lang="en-US" altLang="en-US" sz="1600" b="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1600" b="0" i="1" dirty="0">
                <a:latin typeface="Tahoma" panose="020B0604030504040204" pitchFamily="34" charset="0"/>
                <a:cs typeface="Tahoma" panose="020B0604030504040204" pitchFamily="34" charset="0"/>
              </a:rPr>
              <a:t>Large margin </a:t>
            </a:r>
            <a:r>
              <a:rPr lang="en-US" altLang="en-US" sz="1600" b="0" i="1" dirty="0" err="1">
                <a:latin typeface="Tahoma" panose="020B0604030504040204" pitchFamily="34" charset="0"/>
                <a:cs typeface="Tahoma" panose="020B0604030504040204" pitchFamily="34" charset="0"/>
              </a:rPr>
              <a:t>DAGs</a:t>
            </a:r>
            <a:r>
              <a:rPr lang="en-US" altLang="en-US" sz="1600" b="0" i="1" dirty="0">
                <a:latin typeface="Tahoma" panose="020B0604030504040204" pitchFamily="34" charset="0"/>
                <a:cs typeface="Tahoma" panose="020B0604030504040204" pitchFamily="34" charset="0"/>
              </a:rPr>
              <a:t> for multiclass classification</a:t>
            </a:r>
            <a:r>
              <a:rPr lang="en-US" altLang="en-US" sz="1600" b="0" dirty="0">
                <a:latin typeface="Tahoma" panose="020B0604030504040204" pitchFamily="34" charset="0"/>
                <a:cs typeface="Tahoma" panose="020B0604030504040204" pitchFamily="34" charset="0"/>
              </a:rPr>
              <a:t>.  NIPS, 1999.</a:t>
            </a:r>
          </a:p>
        </p:txBody>
      </p:sp>
    </p:spTree>
    <p:extLst>
      <p:ext uri="{BB962C8B-B14F-4D97-AF65-F5344CB8AC3E}">
        <p14:creationId xmlns:p14="http://schemas.microsoft.com/office/powerpoint/2010/main" val="178045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altLang="en-US" sz="4000"/>
              <a:t>DAGSVM</a:t>
            </a:r>
          </a:p>
        </p:txBody>
      </p:sp>
      <p:grpSp>
        <p:nvGrpSpPr>
          <p:cNvPr id="197635" name="Group 3"/>
          <p:cNvGrpSpPr>
            <a:grpSpLocks/>
          </p:cNvGrpSpPr>
          <p:nvPr/>
        </p:nvGrpSpPr>
        <p:grpSpPr bwMode="auto">
          <a:xfrm>
            <a:off x="179388" y="2027238"/>
            <a:ext cx="5040312" cy="3770312"/>
            <a:chOff x="113" y="1277"/>
            <a:chExt cx="3175" cy="2375"/>
          </a:xfrm>
        </p:grpSpPr>
        <p:sp>
          <p:nvSpPr>
            <p:cNvPr id="197636" name="Oval 4"/>
            <p:cNvSpPr>
              <a:spLocks noChangeArrowheads="1"/>
            </p:cNvSpPr>
            <p:nvPr/>
          </p:nvSpPr>
          <p:spPr bwMode="auto">
            <a:xfrm>
              <a:off x="2444" y="1396"/>
              <a:ext cx="63" cy="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37" name="Oval 5"/>
            <p:cNvSpPr>
              <a:spLocks noChangeArrowheads="1"/>
            </p:cNvSpPr>
            <p:nvPr/>
          </p:nvSpPr>
          <p:spPr bwMode="auto">
            <a:xfrm>
              <a:off x="2538" y="1689"/>
              <a:ext cx="63" cy="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38" name="Oval 6"/>
            <p:cNvSpPr>
              <a:spLocks noChangeArrowheads="1"/>
            </p:cNvSpPr>
            <p:nvPr/>
          </p:nvSpPr>
          <p:spPr bwMode="auto">
            <a:xfrm>
              <a:off x="2884" y="1799"/>
              <a:ext cx="62" cy="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39" name="Oval 7"/>
            <p:cNvSpPr>
              <a:spLocks noChangeArrowheads="1"/>
            </p:cNvSpPr>
            <p:nvPr/>
          </p:nvSpPr>
          <p:spPr bwMode="auto">
            <a:xfrm>
              <a:off x="2256" y="1469"/>
              <a:ext cx="62" cy="7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0" name="Oval 8"/>
            <p:cNvSpPr>
              <a:spLocks noChangeArrowheads="1"/>
            </p:cNvSpPr>
            <p:nvPr/>
          </p:nvSpPr>
          <p:spPr bwMode="auto">
            <a:xfrm>
              <a:off x="2664" y="1946"/>
              <a:ext cx="63" cy="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1" name="Rectangle 9"/>
            <p:cNvSpPr>
              <a:spLocks noChangeArrowheads="1"/>
            </p:cNvSpPr>
            <p:nvPr/>
          </p:nvSpPr>
          <p:spPr bwMode="auto">
            <a:xfrm>
              <a:off x="649" y="1576"/>
              <a:ext cx="63" cy="7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2" name="Rectangle 10"/>
            <p:cNvSpPr>
              <a:spLocks noChangeArrowheads="1"/>
            </p:cNvSpPr>
            <p:nvPr/>
          </p:nvSpPr>
          <p:spPr bwMode="auto">
            <a:xfrm>
              <a:off x="1152" y="1796"/>
              <a:ext cx="63" cy="7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197643" name="Rectangle 11"/>
            <p:cNvSpPr>
              <a:spLocks noChangeArrowheads="1"/>
            </p:cNvSpPr>
            <p:nvPr/>
          </p:nvSpPr>
          <p:spPr bwMode="auto">
            <a:xfrm>
              <a:off x="1089" y="2016"/>
              <a:ext cx="63" cy="7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4" name="Rectangle 12"/>
            <p:cNvSpPr>
              <a:spLocks noChangeArrowheads="1"/>
            </p:cNvSpPr>
            <p:nvPr/>
          </p:nvSpPr>
          <p:spPr bwMode="auto">
            <a:xfrm>
              <a:off x="838" y="1796"/>
              <a:ext cx="63" cy="7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5" name="Rectangle 13"/>
            <p:cNvSpPr>
              <a:spLocks noChangeArrowheads="1"/>
            </p:cNvSpPr>
            <p:nvPr/>
          </p:nvSpPr>
          <p:spPr bwMode="auto">
            <a:xfrm>
              <a:off x="712" y="1979"/>
              <a:ext cx="63" cy="73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6" name="Rectangle 14"/>
            <p:cNvSpPr>
              <a:spLocks noChangeArrowheads="1"/>
            </p:cNvSpPr>
            <p:nvPr/>
          </p:nvSpPr>
          <p:spPr bwMode="auto">
            <a:xfrm>
              <a:off x="1033" y="1588"/>
              <a:ext cx="63" cy="7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113" y="1625"/>
              <a:ext cx="4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400" b="0">
                  <a:latin typeface="Tahoma" panose="020B0604030504040204" pitchFamily="34" charset="0"/>
                </a:rPr>
                <a:t>Class 1</a:t>
              </a:r>
            </a:p>
          </p:txBody>
        </p:sp>
        <p:sp>
          <p:nvSpPr>
            <p:cNvPr id="197648" name="Text Box 16"/>
            <p:cNvSpPr txBox="1">
              <a:spLocks noChangeArrowheads="1"/>
            </p:cNvSpPr>
            <p:nvPr/>
          </p:nvSpPr>
          <p:spPr bwMode="auto">
            <a:xfrm>
              <a:off x="2695" y="1486"/>
              <a:ext cx="4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400" b="0">
                  <a:latin typeface="Tahoma" panose="020B0604030504040204" pitchFamily="34" charset="0"/>
                </a:rPr>
                <a:t>Class 2</a:t>
              </a:r>
            </a:p>
          </p:txBody>
        </p:sp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291" y="3460"/>
              <a:ext cx="4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400" b="0">
                  <a:latin typeface="Tahoma" panose="020B0604030504040204" pitchFamily="34" charset="0"/>
                </a:rPr>
                <a:t>Class 3</a:t>
              </a:r>
            </a:p>
          </p:txBody>
        </p:sp>
        <p:sp>
          <p:nvSpPr>
            <p:cNvPr id="197650" name="AutoShape 18"/>
            <p:cNvSpPr>
              <a:spLocks noChangeArrowheads="1"/>
            </p:cNvSpPr>
            <p:nvPr/>
          </p:nvSpPr>
          <p:spPr bwMode="auto">
            <a:xfrm>
              <a:off x="617" y="3250"/>
              <a:ext cx="72" cy="8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1" name="AutoShape 19"/>
            <p:cNvSpPr>
              <a:spLocks noChangeArrowheads="1"/>
            </p:cNvSpPr>
            <p:nvPr/>
          </p:nvSpPr>
          <p:spPr bwMode="auto">
            <a:xfrm>
              <a:off x="706" y="3354"/>
              <a:ext cx="72" cy="8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2" name="AutoShape 20"/>
            <p:cNvSpPr>
              <a:spLocks noChangeArrowheads="1"/>
            </p:cNvSpPr>
            <p:nvPr/>
          </p:nvSpPr>
          <p:spPr bwMode="auto">
            <a:xfrm>
              <a:off x="1003" y="3008"/>
              <a:ext cx="72" cy="8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3" name="AutoShape 21"/>
            <p:cNvSpPr>
              <a:spLocks noChangeArrowheads="1"/>
            </p:cNvSpPr>
            <p:nvPr/>
          </p:nvSpPr>
          <p:spPr bwMode="auto">
            <a:xfrm>
              <a:off x="855" y="3215"/>
              <a:ext cx="71" cy="84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4" name="AutoShape 22"/>
            <p:cNvSpPr>
              <a:spLocks noChangeArrowheads="1"/>
            </p:cNvSpPr>
            <p:nvPr/>
          </p:nvSpPr>
          <p:spPr bwMode="auto">
            <a:xfrm>
              <a:off x="1033" y="3354"/>
              <a:ext cx="71" cy="8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5" name="AutoShape 23"/>
            <p:cNvSpPr>
              <a:spLocks noChangeArrowheads="1"/>
            </p:cNvSpPr>
            <p:nvPr/>
          </p:nvSpPr>
          <p:spPr bwMode="auto">
            <a:xfrm>
              <a:off x="825" y="3042"/>
              <a:ext cx="72" cy="83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6" name="AutoShape 24"/>
            <p:cNvSpPr>
              <a:spLocks noChangeAspect="1" noChangeArrowheads="1"/>
            </p:cNvSpPr>
            <p:nvPr/>
          </p:nvSpPr>
          <p:spPr bwMode="auto">
            <a:xfrm>
              <a:off x="2101" y="3181"/>
              <a:ext cx="73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7" name="AutoShape 25"/>
            <p:cNvSpPr>
              <a:spLocks noChangeAspect="1" noChangeArrowheads="1"/>
            </p:cNvSpPr>
            <p:nvPr/>
          </p:nvSpPr>
          <p:spPr bwMode="auto">
            <a:xfrm>
              <a:off x="2190" y="3285"/>
              <a:ext cx="73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8" name="AutoShape 26"/>
            <p:cNvSpPr>
              <a:spLocks noChangeAspect="1" noChangeArrowheads="1"/>
            </p:cNvSpPr>
            <p:nvPr/>
          </p:nvSpPr>
          <p:spPr bwMode="auto">
            <a:xfrm>
              <a:off x="2339" y="3181"/>
              <a:ext cx="72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59" name="AutoShape 27"/>
            <p:cNvSpPr>
              <a:spLocks noChangeAspect="1" noChangeArrowheads="1"/>
            </p:cNvSpPr>
            <p:nvPr/>
          </p:nvSpPr>
          <p:spPr bwMode="auto">
            <a:xfrm>
              <a:off x="2309" y="3008"/>
              <a:ext cx="73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0" name="AutoShape 28"/>
            <p:cNvSpPr>
              <a:spLocks noChangeAspect="1" noChangeArrowheads="1"/>
            </p:cNvSpPr>
            <p:nvPr/>
          </p:nvSpPr>
          <p:spPr bwMode="auto">
            <a:xfrm>
              <a:off x="2279" y="3389"/>
              <a:ext cx="73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1" name="AutoShape 29"/>
            <p:cNvSpPr>
              <a:spLocks noChangeAspect="1" noChangeArrowheads="1"/>
            </p:cNvSpPr>
            <p:nvPr/>
          </p:nvSpPr>
          <p:spPr bwMode="auto">
            <a:xfrm>
              <a:off x="2517" y="2869"/>
              <a:ext cx="72" cy="84"/>
            </a:xfrm>
            <a:prstGeom prst="plus">
              <a:avLst>
                <a:gd name="adj" fmla="val 25000"/>
              </a:avLst>
            </a:prstGeom>
            <a:solidFill>
              <a:srgbClr val="FF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662" name="Text Box 30"/>
            <p:cNvSpPr txBox="1">
              <a:spLocks noChangeArrowheads="1"/>
            </p:cNvSpPr>
            <p:nvPr/>
          </p:nvSpPr>
          <p:spPr bwMode="auto">
            <a:xfrm>
              <a:off x="2472" y="3022"/>
              <a:ext cx="4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rtl="0"/>
              <a:r>
                <a:rPr lang="en-US" altLang="en-US" sz="1400" b="0">
                  <a:latin typeface="Tahoma" panose="020B0604030504040204" pitchFamily="34" charset="0"/>
                </a:rPr>
                <a:t>Class 4</a:t>
              </a:r>
            </a:p>
          </p:txBody>
        </p:sp>
        <p:sp>
          <p:nvSpPr>
            <p:cNvPr id="197663" name="Line 31"/>
            <p:cNvSpPr>
              <a:spLocks noChangeShapeType="1"/>
            </p:cNvSpPr>
            <p:nvPr/>
          </p:nvSpPr>
          <p:spPr bwMode="auto">
            <a:xfrm flipH="1" flipV="1">
              <a:off x="1656" y="1277"/>
              <a:ext cx="30" cy="96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4" name="Line 32"/>
            <p:cNvSpPr>
              <a:spLocks noChangeShapeType="1"/>
            </p:cNvSpPr>
            <p:nvPr/>
          </p:nvSpPr>
          <p:spPr bwMode="auto">
            <a:xfrm rot="4576774" flipV="1">
              <a:off x="716" y="1949"/>
              <a:ext cx="277" cy="100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5" name="Line 33"/>
            <p:cNvSpPr>
              <a:spLocks noChangeShapeType="1"/>
            </p:cNvSpPr>
            <p:nvPr/>
          </p:nvSpPr>
          <p:spPr bwMode="auto">
            <a:xfrm rot="4748270">
              <a:off x="1372" y="1772"/>
              <a:ext cx="642" cy="122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6" name="Line 34"/>
            <p:cNvSpPr>
              <a:spLocks noChangeShapeType="1"/>
            </p:cNvSpPr>
            <p:nvPr/>
          </p:nvSpPr>
          <p:spPr bwMode="auto">
            <a:xfrm flipH="1">
              <a:off x="2220" y="2454"/>
              <a:ext cx="979" cy="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7" name="Line 35"/>
            <p:cNvSpPr>
              <a:spLocks noChangeShapeType="1"/>
            </p:cNvSpPr>
            <p:nvPr/>
          </p:nvSpPr>
          <p:spPr bwMode="auto">
            <a:xfrm flipH="1" flipV="1">
              <a:off x="1686" y="2592"/>
              <a:ext cx="29" cy="10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8" name="Line 36"/>
            <p:cNvSpPr>
              <a:spLocks noChangeShapeType="1"/>
            </p:cNvSpPr>
            <p:nvPr/>
          </p:nvSpPr>
          <p:spPr bwMode="auto">
            <a:xfrm flipH="1" flipV="1">
              <a:off x="1537" y="2281"/>
              <a:ext cx="623" cy="69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69" name="Text Box 37"/>
            <p:cNvSpPr txBox="1">
              <a:spLocks noChangeArrowheads="1"/>
            </p:cNvSpPr>
            <p:nvPr/>
          </p:nvSpPr>
          <p:spPr bwMode="auto">
            <a:xfrm>
              <a:off x="1307" y="1277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1,2</a:t>
              </a:r>
            </a:p>
          </p:txBody>
        </p:sp>
        <p:sp>
          <p:nvSpPr>
            <p:cNvPr id="197670" name="Text Box 38"/>
            <p:cNvSpPr txBox="1">
              <a:spLocks noChangeArrowheads="1"/>
            </p:cNvSpPr>
            <p:nvPr/>
          </p:nvSpPr>
          <p:spPr bwMode="auto">
            <a:xfrm>
              <a:off x="238" y="222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1,3</a:t>
              </a:r>
            </a:p>
          </p:txBody>
        </p:sp>
        <p:sp>
          <p:nvSpPr>
            <p:cNvPr id="197671" name="Text Box 39"/>
            <p:cNvSpPr txBox="1">
              <a:spLocks noChangeArrowheads="1"/>
            </p:cNvSpPr>
            <p:nvPr/>
          </p:nvSpPr>
          <p:spPr bwMode="auto">
            <a:xfrm>
              <a:off x="1811" y="1865"/>
              <a:ext cx="4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1,4</a:t>
              </a:r>
            </a:p>
          </p:txBody>
        </p:sp>
        <p:sp>
          <p:nvSpPr>
            <p:cNvPr id="197672" name="Text Box 40"/>
            <p:cNvSpPr txBox="1">
              <a:spLocks noChangeArrowheads="1"/>
            </p:cNvSpPr>
            <p:nvPr/>
          </p:nvSpPr>
          <p:spPr bwMode="auto">
            <a:xfrm>
              <a:off x="1930" y="2627"/>
              <a:ext cx="4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2,3</a:t>
              </a:r>
            </a:p>
          </p:txBody>
        </p:sp>
        <p:sp>
          <p:nvSpPr>
            <p:cNvPr id="197673" name="Text Box 41"/>
            <p:cNvSpPr txBox="1">
              <a:spLocks noChangeArrowheads="1"/>
            </p:cNvSpPr>
            <p:nvPr/>
          </p:nvSpPr>
          <p:spPr bwMode="auto">
            <a:xfrm>
              <a:off x="1383" y="3454"/>
              <a:ext cx="357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3,4</a:t>
              </a:r>
            </a:p>
          </p:txBody>
        </p:sp>
        <p:sp>
          <p:nvSpPr>
            <p:cNvPr id="197674" name="Text Box 42"/>
            <p:cNvSpPr txBox="1">
              <a:spLocks noChangeArrowheads="1"/>
            </p:cNvSpPr>
            <p:nvPr/>
          </p:nvSpPr>
          <p:spPr bwMode="auto">
            <a:xfrm>
              <a:off x="2880" y="2278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2,4</a:t>
              </a:r>
            </a:p>
          </p:txBody>
        </p:sp>
      </p:grpSp>
      <p:sp>
        <p:nvSpPr>
          <p:cNvPr id="197675" name="Text Box 43"/>
          <p:cNvSpPr txBox="1">
            <a:spLocks noChangeArrowheads="1"/>
          </p:cNvSpPr>
          <p:nvPr/>
        </p:nvSpPr>
        <p:spPr bwMode="auto">
          <a:xfrm>
            <a:off x="2174875" y="1214438"/>
            <a:ext cx="102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1-vs-1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5724525" y="1196975"/>
            <a:ext cx="3119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Decision DAG (DDAG)</a:t>
            </a:r>
          </a:p>
        </p:txBody>
      </p:sp>
      <p:grpSp>
        <p:nvGrpSpPr>
          <p:cNvPr id="197677" name="Group 45"/>
          <p:cNvGrpSpPr>
            <a:grpSpLocks/>
          </p:cNvGrpSpPr>
          <p:nvPr/>
        </p:nvGrpSpPr>
        <p:grpSpPr bwMode="auto">
          <a:xfrm>
            <a:off x="4859338" y="1970088"/>
            <a:ext cx="4248150" cy="4122737"/>
            <a:chOff x="3061" y="1241"/>
            <a:chExt cx="2676" cy="2597"/>
          </a:xfrm>
        </p:grpSpPr>
        <p:sp>
          <p:nvSpPr>
            <p:cNvPr id="197678" name="Oval 46"/>
            <p:cNvSpPr>
              <a:spLocks noChangeArrowheads="1"/>
            </p:cNvSpPr>
            <p:nvPr/>
          </p:nvSpPr>
          <p:spPr bwMode="auto">
            <a:xfrm>
              <a:off x="4237" y="1241"/>
              <a:ext cx="405" cy="4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4</a:t>
              </a:r>
            </a:p>
          </p:txBody>
        </p:sp>
        <p:sp>
          <p:nvSpPr>
            <p:cNvPr id="197679" name="Oval 47"/>
            <p:cNvSpPr>
              <a:spLocks noChangeArrowheads="1"/>
            </p:cNvSpPr>
            <p:nvPr/>
          </p:nvSpPr>
          <p:spPr bwMode="auto">
            <a:xfrm>
              <a:off x="3385" y="3035"/>
              <a:ext cx="405" cy="4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3 vs 4</a:t>
              </a:r>
            </a:p>
          </p:txBody>
        </p:sp>
        <p:sp>
          <p:nvSpPr>
            <p:cNvPr id="197680" name="Oval 48"/>
            <p:cNvSpPr>
              <a:spLocks noChangeArrowheads="1"/>
            </p:cNvSpPr>
            <p:nvPr/>
          </p:nvSpPr>
          <p:spPr bwMode="auto">
            <a:xfrm>
              <a:off x="3832" y="2117"/>
              <a:ext cx="405" cy="4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2 vs 4</a:t>
              </a:r>
            </a:p>
          </p:txBody>
        </p:sp>
        <p:sp>
          <p:nvSpPr>
            <p:cNvPr id="197681" name="Oval 49"/>
            <p:cNvSpPr>
              <a:spLocks noChangeArrowheads="1"/>
            </p:cNvSpPr>
            <p:nvPr/>
          </p:nvSpPr>
          <p:spPr bwMode="auto">
            <a:xfrm>
              <a:off x="4683" y="2137"/>
              <a:ext cx="405" cy="4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3</a:t>
              </a:r>
            </a:p>
          </p:txBody>
        </p:sp>
        <p:sp>
          <p:nvSpPr>
            <p:cNvPr id="197682" name="Oval 50"/>
            <p:cNvSpPr>
              <a:spLocks noChangeArrowheads="1"/>
            </p:cNvSpPr>
            <p:nvPr/>
          </p:nvSpPr>
          <p:spPr bwMode="auto">
            <a:xfrm>
              <a:off x="4237" y="3035"/>
              <a:ext cx="405" cy="4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2 vs 3</a:t>
              </a:r>
            </a:p>
          </p:txBody>
        </p:sp>
        <p:sp>
          <p:nvSpPr>
            <p:cNvPr id="197683" name="Oval 51"/>
            <p:cNvSpPr>
              <a:spLocks noChangeArrowheads="1"/>
            </p:cNvSpPr>
            <p:nvPr/>
          </p:nvSpPr>
          <p:spPr bwMode="auto">
            <a:xfrm>
              <a:off x="5088" y="3035"/>
              <a:ext cx="405" cy="41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2</a:t>
              </a:r>
            </a:p>
          </p:txBody>
        </p:sp>
        <p:sp>
          <p:nvSpPr>
            <p:cNvPr id="197684" name="Line 52"/>
            <p:cNvSpPr>
              <a:spLocks noChangeShapeType="1"/>
            </p:cNvSpPr>
            <p:nvPr/>
          </p:nvSpPr>
          <p:spPr bwMode="auto">
            <a:xfrm flipH="1">
              <a:off x="4034" y="1616"/>
              <a:ext cx="284" cy="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5" name="Line 53"/>
            <p:cNvSpPr>
              <a:spLocks noChangeShapeType="1"/>
            </p:cNvSpPr>
            <p:nvPr/>
          </p:nvSpPr>
          <p:spPr bwMode="auto">
            <a:xfrm flipH="1">
              <a:off x="3629" y="2492"/>
              <a:ext cx="284" cy="5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6" name="Line 54"/>
            <p:cNvSpPr>
              <a:spLocks noChangeShapeType="1"/>
            </p:cNvSpPr>
            <p:nvPr/>
          </p:nvSpPr>
          <p:spPr bwMode="auto">
            <a:xfrm flipH="1">
              <a:off x="4926" y="3367"/>
              <a:ext cx="203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7" name="Line 55"/>
            <p:cNvSpPr>
              <a:spLocks noChangeShapeType="1"/>
            </p:cNvSpPr>
            <p:nvPr/>
          </p:nvSpPr>
          <p:spPr bwMode="auto">
            <a:xfrm>
              <a:off x="4562" y="1616"/>
              <a:ext cx="283" cy="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8" name="Line 56"/>
            <p:cNvSpPr>
              <a:spLocks noChangeShapeType="1"/>
            </p:cNvSpPr>
            <p:nvPr/>
          </p:nvSpPr>
          <p:spPr bwMode="auto">
            <a:xfrm>
              <a:off x="4602" y="3367"/>
              <a:ext cx="243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89" name="Line 57"/>
            <p:cNvSpPr>
              <a:spLocks noChangeShapeType="1"/>
            </p:cNvSpPr>
            <p:nvPr/>
          </p:nvSpPr>
          <p:spPr bwMode="auto">
            <a:xfrm>
              <a:off x="5453" y="3367"/>
              <a:ext cx="162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90" name="Line 58"/>
            <p:cNvSpPr>
              <a:spLocks noChangeShapeType="1"/>
            </p:cNvSpPr>
            <p:nvPr/>
          </p:nvSpPr>
          <p:spPr bwMode="auto">
            <a:xfrm flipH="1">
              <a:off x="4480" y="2492"/>
              <a:ext cx="284" cy="5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691" name="Text Box 59"/>
            <p:cNvSpPr txBox="1">
              <a:spLocks noChangeArrowheads="1"/>
            </p:cNvSpPr>
            <p:nvPr/>
          </p:nvSpPr>
          <p:spPr bwMode="auto">
            <a:xfrm>
              <a:off x="4034" y="1241"/>
              <a:ext cx="20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1 2 3 4</a:t>
              </a:r>
            </a:p>
          </p:txBody>
        </p:sp>
        <p:sp>
          <p:nvSpPr>
            <p:cNvPr id="197692" name="Text Box 60"/>
            <p:cNvSpPr txBox="1">
              <a:spLocks noChangeArrowheads="1"/>
            </p:cNvSpPr>
            <p:nvPr/>
          </p:nvSpPr>
          <p:spPr bwMode="auto">
            <a:xfrm>
              <a:off x="3183" y="2976"/>
              <a:ext cx="20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 3 4</a:t>
              </a:r>
            </a:p>
          </p:txBody>
        </p:sp>
        <p:sp>
          <p:nvSpPr>
            <p:cNvPr id="197693" name="Text Box 61"/>
            <p:cNvSpPr txBox="1">
              <a:spLocks noChangeArrowheads="1"/>
            </p:cNvSpPr>
            <p:nvPr/>
          </p:nvSpPr>
          <p:spPr bwMode="auto">
            <a:xfrm>
              <a:off x="3629" y="2117"/>
              <a:ext cx="20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2 3 4</a:t>
              </a:r>
            </a:p>
          </p:txBody>
        </p:sp>
        <p:sp>
          <p:nvSpPr>
            <p:cNvPr id="197694" name="Text Box 62"/>
            <p:cNvSpPr txBox="1">
              <a:spLocks noChangeArrowheads="1"/>
            </p:cNvSpPr>
            <p:nvPr/>
          </p:nvSpPr>
          <p:spPr bwMode="auto">
            <a:xfrm>
              <a:off x="4885" y="3117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</a:t>
              </a:r>
            </a:p>
          </p:txBody>
        </p:sp>
        <p:sp>
          <p:nvSpPr>
            <p:cNvPr id="197695" name="Text Box 63"/>
            <p:cNvSpPr txBox="1">
              <a:spLocks noChangeArrowheads="1"/>
            </p:cNvSpPr>
            <p:nvPr/>
          </p:nvSpPr>
          <p:spPr bwMode="auto">
            <a:xfrm>
              <a:off x="4481" y="2117"/>
              <a:ext cx="20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1 2 3</a:t>
              </a:r>
            </a:p>
          </p:txBody>
        </p:sp>
        <p:sp>
          <p:nvSpPr>
            <p:cNvPr id="197696" name="Text Box 64"/>
            <p:cNvSpPr txBox="1">
              <a:spLocks noChangeArrowheads="1"/>
            </p:cNvSpPr>
            <p:nvPr/>
          </p:nvSpPr>
          <p:spPr bwMode="auto">
            <a:xfrm>
              <a:off x="4034" y="2982"/>
              <a:ext cx="202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 2 3</a:t>
              </a:r>
            </a:p>
          </p:txBody>
        </p:sp>
        <p:sp>
          <p:nvSpPr>
            <p:cNvPr id="197697" name="Text Box 65"/>
            <p:cNvSpPr txBox="1">
              <a:spLocks noChangeArrowheads="1"/>
            </p:cNvSpPr>
            <p:nvPr/>
          </p:nvSpPr>
          <p:spPr bwMode="auto">
            <a:xfrm>
              <a:off x="3750" y="1741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1</a:t>
              </a:r>
            </a:p>
          </p:txBody>
        </p:sp>
        <p:sp>
          <p:nvSpPr>
            <p:cNvPr id="197698" name="Text Box 66"/>
            <p:cNvSpPr txBox="1">
              <a:spLocks noChangeArrowheads="1"/>
            </p:cNvSpPr>
            <p:nvPr/>
          </p:nvSpPr>
          <p:spPr bwMode="auto">
            <a:xfrm>
              <a:off x="4558" y="2617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1</a:t>
              </a:r>
            </a:p>
          </p:txBody>
        </p:sp>
        <p:sp>
          <p:nvSpPr>
            <p:cNvPr id="197699" name="Text Box 67"/>
            <p:cNvSpPr txBox="1">
              <a:spLocks noChangeArrowheads="1"/>
            </p:cNvSpPr>
            <p:nvPr/>
          </p:nvSpPr>
          <p:spPr bwMode="auto">
            <a:xfrm>
              <a:off x="3304" y="2617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2</a:t>
              </a:r>
            </a:p>
          </p:txBody>
        </p:sp>
        <p:sp>
          <p:nvSpPr>
            <p:cNvPr id="197700" name="Text Box 68"/>
            <p:cNvSpPr txBox="1">
              <a:spLocks noChangeArrowheads="1"/>
            </p:cNvSpPr>
            <p:nvPr/>
          </p:nvSpPr>
          <p:spPr bwMode="auto">
            <a:xfrm>
              <a:off x="5048" y="2625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3</a:t>
              </a:r>
            </a:p>
          </p:txBody>
        </p:sp>
        <p:sp>
          <p:nvSpPr>
            <p:cNvPr id="197701" name="Text Box 69"/>
            <p:cNvSpPr txBox="1">
              <a:spLocks noChangeArrowheads="1"/>
            </p:cNvSpPr>
            <p:nvPr/>
          </p:nvSpPr>
          <p:spPr bwMode="auto">
            <a:xfrm>
              <a:off x="4562" y="1749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4</a:t>
              </a:r>
            </a:p>
          </p:txBody>
        </p:sp>
        <p:sp>
          <p:nvSpPr>
            <p:cNvPr id="197702" name="Text Box 70"/>
            <p:cNvSpPr txBox="1">
              <a:spLocks noChangeArrowheads="1"/>
            </p:cNvSpPr>
            <p:nvPr/>
          </p:nvSpPr>
          <p:spPr bwMode="auto">
            <a:xfrm>
              <a:off x="3831" y="2617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4</a:t>
              </a:r>
            </a:p>
          </p:txBody>
        </p:sp>
        <p:sp>
          <p:nvSpPr>
            <p:cNvPr id="197703" name="Line 71"/>
            <p:cNvSpPr>
              <a:spLocks noChangeShapeType="1"/>
            </p:cNvSpPr>
            <p:nvPr/>
          </p:nvSpPr>
          <p:spPr bwMode="auto">
            <a:xfrm flipH="1">
              <a:off x="4075" y="3367"/>
              <a:ext cx="202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4" name="Line 72"/>
            <p:cNvSpPr>
              <a:spLocks noChangeShapeType="1"/>
            </p:cNvSpPr>
            <p:nvPr/>
          </p:nvSpPr>
          <p:spPr bwMode="auto">
            <a:xfrm flipH="1">
              <a:off x="3224" y="3367"/>
              <a:ext cx="203" cy="2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5" name="Line 73"/>
            <p:cNvSpPr>
              <a:spLocks noChangeShapeType="1"/>
            </p:cNvSpPr>
            <p:nvPr/>
          </p:nvSpPr>
          <p:spPr bwMode="auto">
            <a:xfrm>
              <a:off x="3750" y="3367"/>
              <a:ext cx="243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6" name="Line 74"/>
            <p:cNvSpPr>
              <a:spLocks noChangeShapeType="1"/>
            </p:cNvSpPr>
            <p:nvPr/>
          </p:nvSpPr>
          <p:spPr bwMode="auto">
            <a:xfrm>
              <a:off x="4156" y="2492"/>
              <a:ext cx="283" cy="5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7" name="Line 75"/>
            <p:cNvSpPr>
              <a:spLocks noChangeShapeType="1"/>
            </p:cNvSpPr>
            <p:nvPr/>
          </p:nvSpPr>
          <p:spPr bwMode="auto">
            <a:xfrm>
              <a:off x="5007" y="2492"/>
              <a:ext cx="284" cy="5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708" name="Text Box 76"/>
            <p:cNvSpPr txBox="1">
              <a:spLocks noChangeArrowheads="1"/>
            </p:cNvSpPr>
            <p:nvPr/>
          </p:nvSpPr>
          <p:spPr bwMode="auto">
            <a:xfrm>
              <a:off x="3061" y="3626"/>
              <a:ext cx="2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709" name="Text Box 77"/>
            <p:cNvSpPr txBox="1">
              <a:spLocks noChangeArrowheads="1"/>
            </p:cNvSpPr>
            <p:nvPr/>
          </p:nvSpPr>
          <p:spPr bwMode="auto">
            <a:xfrm>
              <a:off x="5534" y="3626"/>
              <a:ext cx="2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710" name="Text Box 78"/>
            <p:cNvSpPr txBox="1">
              <a:spLocks noChangeArrowheads="1"/>
            </p:cNvSpPr>
            <p:nvPr/>
          </p:nvSpPr>
          <p:spPr bwMode="auto">
            <a:xfrm>
              <a:off x="4764" y="3626"/>
              <a:ext cx="2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7711" name="Text Box 79"/>
            <p:cNvSpPr txBox="1">
              <a:spLocks noChangeArrowheads="1"/>
            </p:cNvSpPr>
            <p:nvPr/>
          </p:nvSpPr>
          <p:spPr bwMode="auto">
            <a:xfrm>
              <a:off x="3913" y="3626"/>
              <a:ext cx="203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97712" name="Rectangle 80"/>
          <p:cNvSpPr>
            <a:spLocks noChangeArrowheads="1"/>
          </p:cNvSpPr>
          <p:nvPr/>
        </p:nvSpPr>
        <p:spPr bwMode="auto">
          <a:xfrm>
            <a:off x="144463" y="6477000"/>
            <a:ext cx="7812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/>
            <a:r>
              <a:rPr lang="en-US" altLang="en-US" sz="1600" dirty="0">
                <a:latin typeface="Tahoma" panose="020B0604030504040204" pitchFamily="34" charset="0"/>
                <a:cs typeface="Tahoma" panose="020B0604030504040204" pitchFamily="34" charset="0"/>
              </a:rPr>
              <a:t>J. C. Platt et al.</a:t>
            </a:r>
            <a:r>
              <a:rPr lang="en-US" altLang="en-US" sz="1600" b="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1600" b="0" i="1" dirty="0">
                <a:latin typeface="Tahoma" panose="020B0604030504040204" pitchFamily="34" charset="0"/>
                <a:cs typeface="Tahoma" panose="020B0604030504040204" pitchFamily="34" charset="0"/>
              </a:rPr>
              <a:t>Large margin </a:t>
            </a:r>
            <a:r>
              <a:rPr lang="en-US" altLang="en-US" sz="1600" b="0" i="1" dirty="0" err="1">
                <a:latin typeface="Tahoma" panose="020B0604030504040204" pitchFamily="34" charset="0"/>
                <a:cs typeface="Tahoma" panose="020B0604030504040204" pitchFamily="34" charset="0"/>
              </a:rPr>
              <a:t>DAGs</a:t>
            </a:r>
            <a:r>
              <a:rPr lang="en-US" altLang="en-US" sz="1600" b="0" i="1" dirty="0">
                <a:latin typeface="Tahoma" panose="020B0604030504040204" pitchFamily="34" charset="0"/>
                <a:cs typeface="Tahoma" panose="020B0604030504040204" pitchFamily="34" charset="0"/>
              </a:rPr>
              <a:t> for multiclass classification</a:t>
            </a:r>
            <a:r>
              <a:rPr lang="en-US" altLang="en-US" sz="1600" b="0" dirty="0">
                <a:latin typeface="Tahoma" panose="020B0604030504040204" pitchFamily="34" charset="0"/>
                <a:cs typeface="Tahoma" panose="020B0604030504040204" pitchFamily="34" charset="0"/>
              </a:rPr>
              <a:t>.  NIPS, 1999.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380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DDAG on N</a:t>
            </a:r>
            <a:r>
              <a:rPr lang="en-US" altLang="en-US" sz="4000" baseline="-25000"/>
              <a:t>c</a:t>
            </a:r>
            <a:r>
              <a:rPr lang="en-US" altLang="en-US" sz="4000"/>
              <a:t> Classes</a:t>
            </a:r>
          </a:p>
        </p:txBody>
      </p:sp>
      <p:sp>
        <p:nvSpPr>
          <p:cNvPr id="198659" name="AutoShape 3"/>
          <p:cNvSpPr>
            <a:spLocks/>
          </p:cNvSpPr>
          <p:nvPr/>
        </p:nvSpPr>
        <p:spPr bwMode="auto">
          <a:xfrm flipH="1">
            <a:off x="7596188" y="1989138"/>
            <a:ext cx="647700" cy="4392612"/>
          </a:xfrm>
          <a:prstGeom prst="leftBrace">
            <a:avLst>
              <a:gd name="adj1" fmla="val 56516"/>
              <a:gd name="adj2" fmla="val 49329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8660" name="Text Box 4"/>
          <p:cNvSpPr txBox="1">
            <a:spLocks noChangeArrowheads="1"/>
          </p:cNvSpPr>
          <p:nvPr/>
        </p:nvSpPr>
        <p:spPr bwMode="auto">
          <a:xfrm>
            <a:off x="8172450" y="3933825"/>
            <a:ext cx="79375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DAG</a:t>
            </a:r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755650" y="5876925"/>
            <a:ext cx="20193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rtl="0"/>
            <a:r>
              <a:rPr lang="en-US" altLang="en-US" sz="22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200" baseline="-250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2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leaves, </a:t>
            </a:r>
          </a:p>
          <a:p>
            <a:pPr algn="ctr" rtl="0"/>
            <a:r>
              <a:rPr lang="en-US" altLang="en-US" sz="22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one per class</a:t>
            </a:r>
          </a:p>
        </p:txBody>
      </p:sp>
      <p:sp>
        <p:nvSpPr>
          <p:cNvPr id="198662" name="Line 6"/>
          <p:cNvSpPr>
            <a:spLocks noChangeShapeType="1"/>
          </p:cNvSpPr>
          <p:nvPr/>
        </p:nvSpPr>
        <p:spPr bwMode="auto">
          <a:xfrm>
            <a:off x="4283075" y="2133600"/>
            <a:ext cx="576263" cy="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3" name="Text Box 7"/>
          <p:cNvSpPr txBox="1">
            <a:spLocks noChangeArrowheads="1"/>
          </p:cNvSpPr>
          <p:nvPr/>
        </p:nvSpPr>
        <p:spPr bwMode="auto">
          <a:xfrm>
            <a:off x="1781175" y="1865313"/>
            <a:ext cx="24939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20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Single root node</a:t>
            </a:r>
          </a:p>
        </p:txBody>
      </p:sp>
      <p:sp>
        <p:nvSpPr>
          <p:cNvPr id="198664" name="Line 8"/>
          <p:cNvSpPr>
            <a:spLocks noChangeShapeType="1"/>
          </p:cNvSpPr>
          <p:nvPr/>
        </p:nvSpPr>
        <p:spPr bwMode="auto">
          <a:xfrm>
            <a:off x="2700338" y="6092825"/>
            <a:ext cx="360362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5" name="Line 9"/>
          <p:cNvSpPr>
            <a:spLocks noChangeShapeType="1"/>
          </p:cNvSpPr>
          <p:nvPr/>
        </p:nvSpPr>
        <p:spPr bwMode="auto">
          <a:xfrm>
            <a:off x="3563938" y="3644900"/>
            <a:ext cx="503237" cy="0"/>
          </a:xfrm>
          <a:prstGeom prst="line">
            <a:avLst/>
          </a:prstGeom>
          <a:noFill/>
          <a:ln w="38100">
            <a:solidFill>
              <a:srgbClr val="FF66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8666" name="Text Box 10"/>
          <p:cNvSpPr txBox="1">
            <a:spLocks noChangeArrowheads="1"/>
          </p:cNvSpPr>
          <p:nvPr/>
        </p:nvSpPr>
        <p:spPr bwMode="auto">
          <a:xfrm>
            <a:off x="-36513" y="3243263"/>
            <a:ext cx="3816351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rtl="0"/>
            <a:r>
              <a:rPr lang="en-US" altLang="en-US" sz="22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 every node: </a:t>
            </a:r>
          </a:p>
          <a:p>
            <a:pPr algn="ctr" rtl="0"/>
            <a:r>
              <a:rPr lang="en-US" altLang="en-US" sz="22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Binary decision function</a:t>
            </a:r>
          </a:p>
          <a:p>
            <a:pPr algn="ctr" rtl="0"/>
            <a:endParaRPr lang="en-US" altLang="en-US" sz="2200">
              <a:solidFill>
                <a:srgbClr val="FF66CC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 rtl="0"/>
            <a:r>
              <a:rPr lang="en-US" altLang="en-US" sz="22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200" baseline="-250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2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(N</a:t>
            </a:r>
            <a:r>
              <a:rPr lang="en-US" altLang="en-US" sz="2200" baseline="-250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200">
                <a:solidFill>
                  <a:srgbClr val="FF66CC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-1)/2 internal nodes</a:t>
            </a:r>
          </a:p>
        </p:txBody>
      </p:sp>
      <p:grpSp>
        <p:nvGrpSpPr>
          <p:cNvPr id="198667" name="Group 11"/>
          <p:cNvGrpSpPr>
            <a:grpSpLocks/>
          </p:cNvGrpSpPr>
          <p:nvPr/>
        </p:nvGrpSpPr>
        <p:grpSpPr bwMode="auto">
          <a:xfrm>
            <a:off x="3059113" y="1844675"/>
            <a:ext cx="4752975" cy="4454525"/>
            <a:chOff x="2653" y="1162"/>
            <a:chExt cx="2994" cy="2806"/>
          </a:xfrm>
        </p:grpSpPr>
        <p:sp>
          <p:nvSpPr>
            <p:cNvPr id="198668" name="Oval 12"/>
            <p:cNvSpPr>
              <a:spLocks noChangeArrowheads="1"/>
            </p:cNvSpPr>
            <p:nvPr/>
          </p:nvSpPr>
          <p:spPr bwMode="auto">
            <a:xfrm>
              <a:off x="3969" y="1162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4</a:t>
              </a:r>
            </a:p>
          </p:txBody>
        </p:sp>
        <p:sp>
          <p:nvSpPr>
            <p:cNvPr id="198669" name="Oval 13"/>
            <p:cNvSpPr>
              <a:spLocks noChangeArrowheads="1"/>
            </p:cNvSpPr>
            <p:nvPr/>
          </p:nvSpPr>
          <p:spPr bwMode="auto">
            <a:xfrm>
              <a:off x="3016" y="3113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3 vs 4</a:t>
              </a:r>
            </a:p>
          </p:txBody>
        </p:sp>
        <p:sp>
          <p:nvSpPr>
            <p:cNvPr id="198670" name="Oval 14"/>
            <p:cNvSpPr>
              <a:spLocks noChangeArrowheads="1"/>
            </p:cNvSpPr>
            <p:nvPr/>
          </p:nvSpPr>
          <p:spPr bwMode="auto">
            <a:xfrm>
              <a:off x="3516" y="2115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2 vs 4</a:t>
              </a:r>
            </a:p>
          </p:txBody>
        </p:sp>
        <p:sp>
          <p:nvSpPr>
            <p:cNvPr id="198671" name="Oval 15"/>
            <p:cNvSpPr>
              <a:spLocks noChangeArrowheads="1"/>
            </p:cNvSpPr>
            <p:nvPr/>
          </p:nvSpPr>
          <p:spPr bwMode="auto">
            <a:xfrm>
              <a:off x="4468" y="2137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3</a:t>
              </a:r>
            </a:p>
          </p:txBody>
        </p:sp>
        <p:sp>
          <p:nvSpPr>
            <p:cNvPr id="198672" name="Oval 16"/>
            <p:cNvSpPr>
              <a:spLocks noChangeArrowheads="1"/>
            </p:cNvSpPr>
            <p:nvPr/>
          </p:nvSpPr>
          <p:spPr bwMode="auto">
            <a:xfrm>
              <a:off x="3969" y="3113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2 vs 3</a:t>
              </a:r>
            </a:p>
          </p:txBody>
        </p:sp>
        <p:sp>
          <p:nvSpPr>
            <p:cNvPr id="198673" name="Oval 17"/>
            <p:cNvSpPr>
              <a:spLocks noChangeArrowheads="1"/>
            </p:cNvSpPr>
            <p:nvPr/>
          </p:nvSpPr>
          <p:spPr bwMode="auto">
            <a:xfrm>
              <a:off x="4921" y="3113"/>
              <a:ext cx="453" cy="45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400">
                  <a:latin typeface="Tahoma" panose="020B0604030504040204" pitchFamily="34" charset="0"/>
                  <a:cs typeface="Tahoma" panose="020B0604030504040204" pitchFamily="34" charset="0"/>
                </a:rPr>
                <a:t>1 vs 2</a:t>
              </a:r>
            </a:p>
          </p:txBody>
        </p:sp>
        <p:sp>
          <p:nvSpPr>
            <p:cNvPr id="198674" name="Line 18"/>
            <p:cNvSpPr>
              <a:spLocks noChangeShapeType="1"/>
            </p:cNvSpPr>
            <p:nvPr/>
          </p:nvSpPr>
          <p:spPr bwMode="auto">
            <a:xfrm flipH="1">
              <a:off x="3742" y="1570"/>
              <a:ext cx="317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75" name="Line 19"/>
            <p:cNvSpPr>
              <a:spLocks noChangeShapeType="1"/>
            </p:cNvSpPr>
            <p:nvPr/>
          </p:nvSpPr>
          <p:spPr bwMode="auto">
            <a:xfrm flipH="1">
              <a:off x="3289" y="2523"/>
              <a:ext cx="317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76" name="Line 20"/>
            <p:cNvSpPr>
              <a:spLocks noChangeShapeType="1"/>
            </p:cNvSpPr>
            <p:nvPr/>
          </p:nvSpPr>
          <p:spPr bwMode="auto">
            <a:xfrm flipH="1">
              <a:off x="4740" y="3475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77" name="Line 21"/>
            <p:cNvSpPr>
              <a:spLocks noChangeShapeType="1"/>
            </p:cNvSpPr>
            <p:nvPr/>
          </p:nvSpPr>
          <p:spPr bwMode="auto">
            <a:xfrm>
              <a:off x="4332" y="1570"/>
              <a:ext cx="317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78" name="Line 22"/>
            <p:cNvSpPr>
              <a:spLocks noChangeShapeType="1"/>
            </p:cNvSpPr>
            <p:nvPr/>
          </p:nvSpPr>
          <p:spPr bwMode="auto">
            <a:xfrm>
              <a:off x="4377" y="3475"/>
              <a:ext cx="272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79" name="Line 23"/>
            <p:cNvSpPr>
              <a:spLocks noChangeShapeType="1"/>
            </p:cNvSpPr>
            <p:nvPr/>
          </p:nvSpPr>
          <p:spPr bwMode="auto">
            <a:xfrm>
              <a:off x="5329" y="3475"/>
              <a:ext cx="181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80" name="Line 24"/>
            <p:cNvSpPr>
              <a:spLocks noChangeShapeType="1"/>
            </p:cNvSpPr>
            <p:nvPr/>
          </p:nvSpPr>
          <p:spPr bwMode="auto">
            <a:xfrm flipH="1">
              <a:off x="4241" y="2523"/>
              <a:ext cx="317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81" name="Text Box 25"/>
            <p:cNvSpPr txBox="1">
              <a:spLocks noChangeArrowheads="1"/>
            </p:cNvSpPr>
            <p:nvPr/>
          </p:nvSpPr>
          <p:spPr bwMode="auto">
            <a:xfrm>
              <a:off x="3742" y="1162"/>
              <a:ext cx="22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1 2 3 4</a:t>
              </a:r>
            </a:p>
          </p:txBody>
        </p:sp>
        <p:sp>
          <p:nvSpPr>
            <p:cNvPr id="198682" name="Text Box 26"/>
            <p:cNvSpPr txBox="1">
              <a:spLocks noChangeArrowheads="1"/>
            </p:cNvSpPr>
            <p:nvPr/>
          </p:nvSpPr>
          <p:spPr bwMode="auto">
            <a:xfrm>
              <a:off x="2789" y="3203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 3 4</a:t>
              </a:r>
            </a:p>
          </p:txBody>
        </p:sp>
        <p:sp>
          <p:nvSpPr>
            <p:cNvPr id="198683" name="Text Box 27"/>
            <p:cNvSpPr txBox="1">
              <a:spLocks noChangeArrowheads="1"/>
            </p:cNvSpPr>
            <p:nvPr/>
          </p:nvSpPr>
          <p:spPr bwMode="auto">
            <a:xfrm>
              <a:off x="3288" y="2115"/>
              <a:ext cx="22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2 3 4</a:t>
              </a:r>
            </a:p>
          </p:txBody>
        </p:sp>
        <p:sp>
          <p:nvSpPr>
            <p:cNvPr id="198684" name="Text Box 28"/>
            <p:cNvSpPr txBox="1">
              <a:spLocks noChangeArrowheads="1"/>
            </p:cNvSpPr>
            <p:nvPr/>
          </p:nvSpPr>
          <p:spPr bwMode="auto">
            <a:xfrm>
              <a:off x="4694" y="3203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</a:t>
              </a:r>
            </a:p>
          </p:txBody>
        </p:sp>
        <p:sp>
          <p:nvSpPr>
            <p:cNvPr id="198685" name="Text Box 29"/>
            <p:cNvSpPr txBox="1">
              <a:spLocks noChangeArrowheads="1"/>
            </p:cNvSpPr>
            <p:nvPr/>
          </p:nvSpPr>
          <p:spPr bwMode="auto">
            <a:xfrm>
              <a:off x="4242" y="2115"/>
              <a:ext cx="22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1 2 3</a:t>
              </a:r>
            </a:p>
          </p:txBody>
        </p:sp>
        <p:sp>
          <p:nvSpPr>
            <p:cNvPr id="198686" name="Text Box 30"/>
            <p:cNvSpPr txBox="1">
              <a:spLocks noChangeArrowheads="1"/>
            </p:cNvSpPr>
            <p:nvPr/>
          </p:nvSpPr>
          <p:spPr bwMode="auto">
            <a:xfrm>
              <a:off x="3742" y="3203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 2 3</a:t>
              </a:r>
            </a:p>
          </p:txBody>
        </p:sp>
        <p:sp>
          <p:nvSpPr>
            <p:cNvPr id="198687" name="Text Box 31"/>
            <p:cNvSpPr txBox="1">
              <a:spLocks noChangeArrowheads="1"/>
            </p:cNvSpPr>
            <p:nvPr/>
          </p:nvSpPr>
          <p:spPr bwMode="auto">
            <a:xfrm>
              <a:off x="3424" y="1706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1</a:t>
              </a:r>
            </a:p>
          </p:txBody>
        </p:sp>
        <p:sp>
          <p:nvSpPr>
            <p:cNvPr id="198688" name="Text Box 32"/>
            <p:cNvSpPr txBox="1">
              <a:spLocks noChangeArrowheads="1"/>
            </p:cNvSpPr>
            <p:nvPr/>
          </p:nvSpPr>
          <p:spPr bwMode="auto">
            <a:xfrm>
              <a:off x="4241" y="2659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1</a:t>
              </a:r>
            </a:p>
          </p:txBody>
        </p:sp>
        <p:sp>
          <p:nvSpPr>
            <p:cNvPr id="198689" name="Text Box 33"/>
            <p:cNvSpPr txBox="1">
              <a:spLocks noChangeArrowheads="1"/>
            </p:cNvSpPr>
            <p:nvPr/>
          </p:nvSpPr>
          <p:spPr bwMode="auto">
            <a:xfrm>
              <a:off x="2925" y="2659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2</a:t>
              </a:r>
            </a:p>
          </p:txBody>
        </p:sp>
        <p:sp>
          <p:nvSpPr>
            <p:cNvPr id="198690" name="Text Box 34"/>
            <p:cNvSpPr txBox="1">
              <a:spLocks noChangeArrowheads="1"/>
            </p:cNvSpPr>
            <p:nvPr/>
          </p:nvSpPr>
          <p:spPr bwMode="auto">
            <a:xfrm>
              <a:off x="4876" y="2667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3</a:t>
              </a:r>
            </a:p>
          </p:txBody>
        </p:sp>
        <p:sp>
          <p:nvSpPr>
            <p:cNvPr id="198691" name="Text Box 35"/>
            <p:cNvSpPr txBox="1">
              <a:spLocks noChangeArrowheads="1"/>
            </p:cNvSpPr>
            <p:nvPr/>
          </p:nvSpPr>
          <p:spPr bwMode="auto">
            <a:xfrm>
              <a:off x="4332" y="1715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4</a:t>
              </a:r>
            </a:p>
          </p:txBody>
        </p:sp>
        <p:sp>
          <p:nvSpPr>
            <p:cNvPr id="198692" name="Text Box 36"/>
            <p:cNvSpPr txBox="1">
              <a:spLocks noChangeArrowheads="1"/>
            </p:cNvSpPr>
            <p:nvPr/>
          </p:nvSpPr>
          <p:spPr bwMode="auto">
            <a:xfrm>
              <a:off x="3515" y="2659"/>
              <a:ext cx="49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200">
                  <a:latin typeface="Tahoma" panose="020B0604030504040204" pitchFamily="34" charset="0"/>
                  <a:cs typeface="Tahoma" panose="020B0604030504040204" pitchFamily="34" charset="0"/>
                </a:rPr>
                <a:t>not 4</a:t>
              </a:r>
            </a:p>
          </p:txBody>
        </p:sp>
        <p:sp>
          <p:nvSpPr>
            <p:cNvPr id="198693" name="Line 37"/>
            <p:cNvSpPr>
              <a:spLocks noChangeShapeType="1"/>
            </p:cNvSpPr>
            <p:nvPr/>
          </p:nvSpPr>
          <p:spPr bwMode="auto">
            <a:xfrm flipH="1">
              <a:off x="3787" y="3475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94" name="Line 38"/>
            <p:cNvSpPr>
              <a:spLocks noChangeShapeType="1"/>
            </p:cNvSpPr>
            <p:nvPr/>
          </p:nvSpPr>
          <p:spPr bwMode="auto">
            <a:xfrm flipH="1">
              <a:off x="2835" y="3475"/>
              <a:ext cx="227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95" name="Line 39"/>
            <p:cNvSpPr>
              <a:spLocks noChangeShapeType="1"/>
            </p:cNvSpPr>
            <p:nvPr/>
          </p:nvSpPr>
          <p:spPr bwMode="auto">
            <a:xfrm>
              <a:off x="3424" y="3475"/>
              <a:ext cx="272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96" name="Line 40"/>
            <p:cNvSpPr>
              <a:spLocks noChangeShapeType="1"/>
            </p:cNvSpPr>
            <p:nvPr/>
          </p:nvSpPr>
          <p:spPr bwMode="auto">
            <a:xfrm>
              <a:off x="3878" y="2523"/>
              <a:ext cx="317" cy="5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97" name="Line 41"/>
            <p:cNvSpPr>
              <a:spLocks noChangeShapeType="1"/>
            </p:cNvSpPr>
            <p:nvPr/>
          </p:nvSpPr>
          <p:spPr bwMode="auto">
            <a:xfrm>
              <a:off x="4830" y="2523"/>
              <a:ext cx="318" cy="5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698" name="Text Box 42"/>
            <p:cNvSpPr txBox="1">
              <a:spLocks noChangeArrowheads="1"/>
            </p:cNvSpPr>
            <p:nvPr/>
          </p:nvSpPr>
          <p:spPr bwMode="auto">
            <a:xfrm>
              <a:off x="2653" y="375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4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699" name="Text Box 43"/>
            <p:cNvSpPr txBox="1">
              <a:spLocks noChangeArrowheads="1"/>
            </p:cNvSpPr>
            <p:nvPr/>
          </p:nvSpPr>
          <p:spPr bwMode="auto">
            <a:xfrm>
              <a:off x="5420" y="375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700" name="Text Box 44"/>
            <p:cNvSpPr txBox="1">
              <a:spLocks noChangeArrowheads="1"/>
            </p:cNvSpPr>
            <p:nvPr/>
          </p:nvSpPr>
          <p:spPr bwMode="auto">
            <a:xfrm>
              <a:off x="4558" y="375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8701" name="Text Box 45"/>
            <p:cNvSpPr txBox="1">
              <a:spLocks noChangeArrowheads="1"/>
            </p:cNvSpPr>
            <p:nvPr/>
          </p:nvSpPr>
          <p:spPr bwMode="auto">
            <a:xfrm>
              <a:off x="3606" y="3756"/>
              <a:ext cx="2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he-IL" altLang="en-US" sz="1600">
                  <a:latin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lang="en-US" altLang="en-US" sz="160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36831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/>
      <p:bldP spid="198660" grpId="1"/>
      <p:bldP spid="198661" grpId="0"/>
      <p:bldP spid="198663" grpId="0"/>
      <p:bldP spid="1986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Building the DDAG</a:t>
            </a:r>
          </a:p>
        </p:txBody>
      </p:sp>
      <p:sp>
        <p:nvSpPr>
          <p:cNvPr id="200707" name="Oval 3"/>
          <p:cNvSpPr>
            <a:spLocks noChangeArrowheads="1"/>
          </p:cNvSpPr>
          <p:nvPr/>
        </p:nvSpPr>
        <p:spPr bwMode="auto">
          <a:xfrm>
            <a:off x="1547813" y="1414463"/>
            <a:ext cx="719137" cy="719137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00708" name="Oval 4"/>
          <p:cNvSpPr>
            <a:spLocks noChangeArrowheads="1"/>
          </p:cNvSpPr>
          <p:nvPr/>
        </p:nvSpPr>
        <p:spPr bwMode="auto">
          <a:xfrm>
            <a:off x="4999038" y="2468563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4</a:t>
            </a:r>
          </a:p>
        </p:txBody>
      </p:sp>
      <p:sp>
        <p:nvSpPr>
          <p:cNvPr id="200709" name="Oval 5"/>
          <p:cNvSpPr>
            <a:spLocks noChangeArrowheads="1"/>
          </p:cNvSpPr>
          <p:nvPr/>
        </p:nvSpPr>
        <p:spPr bwMode="auto">
          <a:xfrm>
            <a:off x="3646488" y="5316538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3 vs 4</a:t>
            </a:r>
          </a:p>
        </p:txBody>
      </p:sp>
      <p:sp>
        <p:nvSpPr>
          <p:cNvPr id="200710" name="Oval 6"/>
          <p:cNvSpPr>
            <a:spLocks noChangeArrowheads="1"/>
          </p:cNvSpPr>
          <p:nvPr/>
        </p:nvSpPr>
        <p:spPr bwMode="auto">
          <a:xfrm>
            <a:off x="4356100" y="3859213"/>
            <a:ext cx="642938" cy="6619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2 vs 4</a:t>
            </a:r>
          </a:p>
        </p:txBody>
      </p:sp>
      <p:sp>
        <p:nvSpPr>
          <p:cNvPr id="200711" name="Oval 7"/>
          <p:cNvSpPr>
            <a:spLocks noChangeArrowheads="1"/>
          </p:cNvSpPr>
          <p:nvPr/>
        </p:nvSpPr>
        <p:spPr bwMode="auto">
          <a:xfrm>
            <a:off x="5707063" y="3890963"/>
            <a:ext cx="642937" cy="6619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3</a:t>
            </a:r>
          </a:p>
        </p:txBody>
      </p:sp>
      <p:sp>
        <p:nvSpPr>
          <p:cNvPr id="200712" name="Oval 8"/>
          <p:cNvSpPr>
            <a:spLocks noChangeArrowheads="1"/>
          </p:cNvSpPr>
          <p:nvPr/>
        </p:nvSpPr>
        <p:spPr bwMode="auto">
          <a:xfrm>
            <a:off x="4999038" y="5316538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2 vs 3</a:t>
            </a:r>
          </a:p>
        </p:txBody>
      </p:sp>
      <p:sp>
        <p:nvSpPr>
          <p:cNvPr id="200713" name="Oval 9"/>
          <p:cNvSpPr>
            <a:spLocks noChangeArrowheads="1"/>
          </p:cNvSpPr>
          <p:nvPr/>
        </p:nvSpPr>
        <p:spPr bwMode="auto">
          <a:xfrm>
            <a:off x="6350000" y="5316538"/>
            <a:ext cx="642938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2</a:t>
            </a:r>
          </a:p>
        </p:txBody>
      </p:sp>
      <p:sp>
        <p:nvSpPr>
          <p:cNvPr id="200714" name="Line 10"/>
          <p:cNvSpPr>
            <a:spLocks noChangeShapeType="1"/>
          </p:cNvSpPr>
          <p:nvPr/>
        </p:nvSpPr>
        <p:spPr bwMode="auto">
          <a:xfrm flipH="1">
            <a:off x="4676775" y="3063875"/>
            <a:ext cx="45085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5" name="Line 11"/>
          <p:cNvSpPr>
            <a:spLocks noChangeShapeType="1"/>
          </p:cNvSpPr>
          <p:nvPr/>
        </p:nvSpPr>
        <p:spPr bwMode="auto">
          <a:xfrm flipH="1">
            <a:off x="4033838" y="4454525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6" name="Line 12"/>
          <p:cNvSpPr>
            <a:spLocks noChangeShapeType="1"/>
          </p:cNvSpPr>
          <p:nvPr/>
        </p:nvSpPr>
        <p:spPr bwMode="auto">
          <a:xfrm flipH="1">
            <a:off x="6092825" y="5843588"/>
            <a:ext cx="32226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7" name="Line 13"/>
          <p:cNvSpPr>
            <a:spLocks noChangeShapeType="1"/>
          </p:cNvSpPr>
          <p:nvPr/>
        </p:nvSpPr>
        <p:spPr bwMode="auto">
          <a:xfrm>
            <a:off x="5514975" y="3063875"/>
            <a:ext cx="449263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8" name="Line 14"/>
          <p:cNvSpPr>
            <a:spLocks noChangeShapeType="1"/>
          </p:cNvSpPr>
          <p:nvPr/>
        </p:nvSpPr>
        <p:spPr bwMode="auto">
          <a:xfrm>
            <a:off x="5578475" y="5843588"/>
            <a:ext cx="385763" cy="46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19" name="Line 15"/>
          <p:cNvSpPr>
            <a:spLocks noChangeShapeType="1"/>
          </p:cNvSpPr>
          <p:nvPr/>
        </p:nvSpPr>
        <p:spPr bwMode="auto">
          <a:xfrm>
            <a:off x="6929438" y="5843588"/>
            <a:ext cx="2571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20" name="Line 16"/>
          <p:cNvSpPr>
            <a:spLocks noChangeShapeType="1"/>
          </p:cNvSpPr>
          <p:nvPr/>
        </p:nvSpPr>
        <p:spPr bwMode="auto">
          <a:xfrm flipH="1">
            <a:off x="5384800" y="4454525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21" name="Text Box 17"/>
          <p:cNvSpPr txBox="1">
            <a:spLocks noChangeArrowheads="1"/>
          </p:cNvSpPr>
          <p:nvPr/>
        </p:nvSpPr>
        <p:spPr bwMode="auto">
          <a:xfrm>
            <a:off x="4676775" y="2468563"/>
            <a:ext cx="320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1 2 3 4</a:t>
            </a:r>
          </a:p>
        </p:txBody>
      </p:sp>
      <p:sp>
        <p:nvSpPr>
          <p:cNvPr id="200722" name="Text Box 18"/>
          <p:cNvSpPr txBox="1">
            <a:spLocks noChangeArrowheads="1"/>
          </p:cNvSpPr>
          <p:nvPr/>
        </p:nvSpPr>
        <p:spPr bwMode="auto">
          <a:xfrm>
            <a:off x="3421063" y="5451475"/>
            <a:ext cx="1428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 3 4</a:t>
            </a:r>
          </a:p>
        </p:txBody>
      </p:sp>
      <p:sp>
        <p:nvSpPr>
          <p:cNvPr id="200723" name="Text Box 19"/>
          <p:cNvSpPr txBox="1">
            <a:spLocks noChangeArrowheads="1"/>
          </p:cNvSpPr>
          <p:nvPr/>
        </p:nvSpPr>
        <p:spPr bwMode="auto">
          <a:xfrm>
            <a:off x="4033838" y="3859213"/>
            <a:ext cx="3206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2 3 4</a:t>
            </a:r>
          </a:p>
        </p:txBody>
      </p:sp>
      <p:sp>
        <p:nvSpPr>
          <p:cNvPr id="200724" name="Text Box 20"/>
          <p:cNvSpPr txBox="1">
            <a:spLocks noChangeArrowheads="1"/>
          </p:cNvSpPr>
          <p:nvPr/>
        </p:nvSpPr>
        <p:spPr bwMode="auto">
          <a:xfrm>
            <a:off x="6027738" y="5446713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</a:t>
            </a:r>
          </a:p>
        </p:txBody>
      </p:sp>
      <p:sp>
        <p:nvSpPr>
          <p:cNvPr id="200725" name="Text Box 21"/>
          <p:cNvSpPr txBox="1">
            <a:spLocks noChangeArrowheads="1"/>
          </p:cNvSpPr>
          <p:nvPr/>
        </p:nvSpPr>
        <p:spPr bwMode="auto">
          <a:xfrm>
            <a:off x="5386388" y="3859213"/>
            <a:ext cx="3206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1 2 3</a:t>
            </a:r>
          </a:p>
        </p:txBody>
      </p:sp>
      <p:sp>
        <p:nvSpPr>
          <p:cNvPr id="200726" name="Text Box 22"/>
          <p:cNvSpPr txBox="1">
            <a:spLocks noChangeArrowheads="1"/>
          </p:cNvSpPr>
          <p:nvPr/>
        </p:nvSpPr>
        <p:spPr bwMode="auto">
          <a:xfrm>
            <a:off x="4676775" y="5232400"/>
            <a:ext cx="3206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 2 3</a:t>
            </a:r>
          </a:p>
        </p:txBody>
      </p:sp>
      <p:sp>
        <p:nvSpPr>
          <p:cNvPr id="200727" name="Text Box 23"/>
          <p:cNvSpPr txBox="1">
            <a:spLocks noChangeArrowheads="1"/>
          </p:cNvSpPr>
          <p:nvPr/>
        </p:nvSpPr>
        <p:spPr bwMode="auto">
          <a:xfrm>
            <a:off x="4225925" y="326231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1</a:t>
            </a:r>
          </a:p>
        </p:txBody>
      </p:sp>
      <p:sp>
        <p:nvSpPr>
          <p:cNvPr id="200728" name="Text Box 24"/>
          <p:cNvSpPr txBox="1">
            <a:spLocks noChangeArrowheads="1"/>
          </p:cNvSpPr>
          <p:nvPr/>
        </p:nvSpPr>
        <p:spPr bwMode="auto">
          <a:xfrm>
            <a:off x="5508625" y="465296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1</a:t>
            </a:r>
          </a:p>
        </p:txBody>
      </p:sp>
      <p:sp>
        <p:nvSpPr>
          <p:cNvPr id="200729" name="Text Box 25"/>
          <p:cNvSpPr txBox="1">
            <a:spLocks noChangeArrowheads="1"/>
          </p:cNvSpPr>
          <p:nvPr/>
        </p:nvSpPr>
        <p:spPr bwMode="auto">
          <a:xfrm>
            <a:off x="3517900" y="465296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2</a:t>
            </a:r>
          </a:p>
        </p:txBody>
      </p:sp>
      <p:sp>
        <p:nvSpPr>
          <p:cNvPr id="200730" name="Text Box 26"/>
          <p:cNvSpPr txBox="1">
            <a:spLocks noChangeArrowheads="1"/>
          </p:cNvSpPr>
          <p:nvPr/>
        </p:nvSpPr>
        <p:spPr bwMode="auto">
          <a:xfrm>
            <a:off x="6286500" y="466566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3</a:t>
            </a:r>
          </a:p>
        </p:txBody>
      </p:sp>
      <p:sp>
        <p:nvSpPr>
          <p:cNvPr id="200731" name="Text Box 27"/>
          <p:cNvSpPr txBox="1">
            <a:spLocks noChangeArrowheads="1"/>
          </p:cNvSpPr>
          <p:nvPr/>
        </p:nvSpPr>
        <p:spPr bwMode="auto">
          <a:xfrm>
            <a:off x="5592763" y="327501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4</a:t>
            </a:r>
          </a:p>
        </p:txBody>
      </p:sp>
      <p:sp>
        <p:nvSpPr>
          <p:cNvPr id="200732" name="Text Box 28"/>
          <p:cNvSpPr txBox="1">
            <a:spLocks noChangeArrowheads="1"/>
          </p:cNvSpPr>
          <p:nvPr/>
        </p:nvSpPr>
        <p:spPr bwMode="auto">
          <a:xfrm>
            <a:off x="4354513" y="4652963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4</a:t>
            </a:r>
          </a:p>
        </p:txBody>
      </p:sp>
      <p:sp>
        <p:nvSpPr>
          <p:cNvPr id="200733" name="Line 29"/>
          <p:cNvSpPr>
            <a:spLocks noChangeShapeType="1"/>
          </p:cNvSpPr>
          <p:nvPr/>
        </p:nvSpPr>
        <p:spPr bwMode="auto">
          <a:xfrm flipH="1">
            <a:off x="4741863" y="5843588"/>
            <a:ext cx="3206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34" name="Line 30"/>
          <p:cNvSpPr>
            <a:spLocks noChangeShapeType="1"/>
          </p:cNvSpPr>
          <p:nvPr/>
        </p:nvSpPr>
        <p:spPr bwMode="auto">
          <a:xfrm flipH="1">
            <a:off x="3390900" y="5843588"/>
            <a:ext cx="32226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35" name="Line 31"/>
          <p:cNvSpPr>
            <a:spLocks noChangeShapeType="1"/>
          </p:cNvSpPr>
          <p:nvPr/>
        </p:nvSpPr>
        <p:spPr bwMode="auto">
          <a:xfrm>
            <a:off x="4225925" y="5843588"/>
            <a:ext cx="385763" cy="46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36" name="Line 32"/>
          <p:cNvSpPr>
            <a:spLocks noChangeShapeType="1"/>
          </p:cNvSpPr>
          <p:nvPr/>
        </p:nvSpPr>
        <p:spPr bwMode="auto">
          <a:xfrm>
            <a:off x="4870450" y="4454525"/>
            <a:ext cx="449263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37" name="Line 33"/>
          <p:cNvSpPr>
            <a:spLocks noChangeShapeType="1"/>
          </p:cNvSpPr>
          <p:nvPr/>
        </p:nvSpPr>
        <p:spPr bwMode="auto">
          <a:xfrm>
            <a:off x="6221413" y="4454525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38" name="Text Box 34"/>
          <p:cNvSpPr txBox="1">
            <a:spLocks noChangeArrowheads="1"/>
          </p:cNvSpPr>
          <p:nvPr/>
        </p:nvSpPr>
        <p:spPr bwMode="auto">
          <a:xfrm>
            <a:off x="3132138" y="6254750"/>
            <a:ext cx="322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739" name="Text Box 35"/>
          <p:cNvSpPr txBox="1">
            <a:spLocks noChangeArrowheads="1"/>
          </p:cNvSpPr>
          <p:nvPr/>
        </p:nvSpPr>
        <p:spPr bwMode="auto">
          <a:xfrm>
            <a:off x="7058025" y="6254750"/>
            <a:ext cx="322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740" name="Text Box 36"/>
          <p:cNvSpPr txBox="1">
            <a:spLocks noChangeArrowheads="1"/>
          </p:cNvSpPr>
          <p:nvPr/>
        </p:nvSpPr>
        <p:spPr bwMode="auto">
          <a:xfrm>
            <a:off x="5835650" y="6254750"/>
            <a:ext cx="322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741" name="Text Box 37"/>
          <p:cNvSpPr txBox="1">
            <a:spLocks noChangeArrowheads="1"/>
          </p:cNvSpPr>
          <p:nvPr/>
        </p:nvSpPr>
        <p:spPr bwMode="auto">
          <a:xfrm>
            <a:off x="4484688" y="6254750"/>
            <a:ext cx="32226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0742" name="Oval 38"/>
          <p:cNvSpPr>
            <a:spLocks noChangeArrowheads="1"/>
          </p:cNvSpPr>
          <p:nvPr/>
        </p:nvSpPr>
        <p:spPr bwMode="auto">
          <a:xfrm>
            <a:off x="3276600" y="1412875"/>
            <a:ext cx="719138" cy="719138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200743" name="Oval 39"/>
          <p:cNvSpPr>
            <a:spLocks noChangeArrowheads="1"/>
          </p:cNvSpPr>
          <p:nvPr/>
        </p:nvSpPr>
        <p:spPr bwMode="auto">
          <a:xfrm>
            <a:off x="4930775" y="1412875"/>
            <a:ext cx="719138" cy="719138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00744" name="Oval 40"/>
          <p:cNvSpPr>
            <a:spLocks noChangeArrowheads="1"/>
          </p:cNvSpPr>
          <p:nvPr/>
        </p:nvSpPr>
        <p:spPr bwMode="auto">
          <a:xfrm>
            <a:off x="6659563" y="1412875"/>
            <a:ext cx="719137" cy="719138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400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00745" name="Line 41"/>
          <p:cNvSpPr>
            <a:spLocks noChangeShapeType="1"/>
          </p:cNvSpPr>
          <p:nvPr/>
        </p:nvSpPr>
        <p:spPr bwMode="auto">
          <a:xfrm>
            <a:off x="2411413" y="1770063"/>
            <a:ext cx="7207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46" name="Line 42"/>
          <p:cNvSpPr>
            <a:spLocks noChangeShapeType="1"/>
          </p:cNvSpPr>
          <p:nvPr/>
        </p:nvSpPr>
        <p:spPr bwMode="auto">
          <a:xfrm>
            <a:off x="5795963" y="1773238"/>
            <a:ext cx="7207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47" name="Line 43"/>
          <p:cNvSpPr>
            <a:spLocks noChangeShapeType="1"/>
          </p:cNvSpPr>
          <p:nvPr/>
        </p:nvSpPr>
        <p:spPr bwMode="auto">
          <a:xfrm>
            <a:off x="4140200" y="1773238"/>
            <a:ext cx="72072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0748" name="AutoShape 44"/>
          <p:cNvSpPr>
            <a:spLocks noChangeArrowheads="1"/>
          </p:cNvSpPr>
          <p:nvPr/>
        </p:nvSpPr>
        <p:spPr bwMode="auto">
          <a:xfrm>
            <a:off x="1762125" y="1125538"/>
            <a:ext cx="2889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0749" name="AutoShape 45"/>
          <p:cNvSpPr>
            <a:spLocks noChangeArrowheads="1"/>
          </p:cNvSpPr>
          <p:nvPr/>
        </p:nvSpPr>
        <p:spPr bwMode="auto">
          <a:xfrm>
            <a:off x="6877050" y="1125538"/>
            <a:ext cx="2889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0750" name="AutoShape 46"/>
          <p:cNvSpPr>
            <a:spLocks noChangeArrowheads="1"/>
          </p:cNvSpPr>
          <p:nvPr/>
        </p:nvSpPr>
        <p:spPr bwMode="auto">
          <a:xfrm>
            <a:off x="3492500" y="1125538"/>
            <a:ext cx="2889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0751" name="AutoShape 47"/>
          <p:cNvSpPr>
            <a:spLocks noChangeArrowheads="1"/>
          </p:cNvSpPr>
          <p:nvPr/>
        </p:nvSpPr>
        <p:spPr bwMode="auto">
          <a:xfrm>
            <a:off x="5146675" y="1125538"/>
            <a:ext cx="288925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en-US"/>
          </a:p>
        </p:txBody>
      </p:sp>
      <p:grpSp>
        <p:nvGrpSpPr>
          <p:cNvPr id="200752" name="Group 48"/>
          <p:cNvGrpSpPr>
            <a:grpSpLocks/>
          </p:cNvGrpSpPr>
          <p:nvPr/>
        </p:nvGrpSpPr>
        <p:grpSpPr bwMode="auto">
          <a:xfrm>
            <a:off x="755650" y="2852738"/>
            <a:ext cx="2447925" cy="1552575"/>
            <a:chOff x="113" y="1842"/>
            <a:chExt cx="1542" cy="978"/>
          </a:xfrm>
        </p:grpSpPr>
        <p:sp>
          <p:nvSpPr>
            <p:cNvPr id="200753" name="Rectangle 49"/>
            <p:cNvSpPr>
              <a:spLocks noChangeArrowheads="1"/>
            </p:cNvSpPr>
            <p:nvPr/>
          </p:nvSpPr>
          <p:spPr bwMode="auto">
            <a:xfrm>
              <a:off x="113" y="1842"/>
              <a:ext cx="1542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rtl="0"/>
              <a:r>
                <a:rPr lang="en-US" altLang="en-US" sz="2400" b="0">
                  <a:solidFill>
                    <a:srgbClr val="6699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change list order</a:t>
              </a:r>
            </a:p>
            <a:p>
              <a:pPr algn="ctr" rtl="0"/>
              <a:endParaRPr lang="en-US" altLang="en-US" sz="2400" b="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algn="ctr" rtl="0"/>
              <a:r>
                <a:rPr lang="en-US" altLang="en-US" sz="2400" b="0">
                  <a:solidFill>
                    <a:srgbClr val="6699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no affect on results</a:t>
              </a:r>
            </a:p>
          </p:txBody>
        </p:sp>
        <p:sp>
          <p:nvSpPr>
            <p:cNvPr id="200754" name="Line 50"/>
            <p:cNvSpPr>
              <a:spLocks noChangeShapeType="1"/>
            </p:cNvSpPr>
            <p:nvPr/>
          </p:nvSpPr>
          <p:spPr bwMode="auto">
            <a:xfrm>
              <a:off x="839" y="2137"/>
              <a:ext cx="0" cy="181"/>
            </a:xfrm>
            <a:prstGeom prst="line">
              <a:avLst/>
            </a:prstGeom>
            <a:noFill/>
            <a:ln w="28575">
              <a:solidFill>
                <a:srgbClr val="66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95670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0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00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2007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2007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20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2007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007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indefinite"/>
                                        <p:tgtEl>
                                          <p:spTgt spid="2007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2007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2007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00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0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indefinite"/>
                                        <p:tgtEl>
                                          <p:spTgt spid="2007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20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07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indefinite"/>
                                        <p:tgtEl>
                                          <p:spTgt spid="2007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2007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2007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0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0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0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0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7" grpId="0" animBg="1"/>
      <p:bldP spid="200727" grpId="0"/>
      <p:bldP spid="200729" grpId="0"/>
      <p:bldP spid="200731" grpId="0"/>
      <p:bldP spid="200732" grpId="0"/>
      <p:bldP spid="200742" grpId="0" animBg="1"/>
      <p:bldP spid="2007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088" y="76200"/>
            <a:ext cx="8029575" cy="762000"/>
          </a:xfrm>
        </p:spPr>
        <p:txBody>
          <a:bodyPr/>
          <a:lstStyle/>
          <a:p>
            <a:pPr algn="ctr"/>
            <a:r>
              <a:rPr lang="en-US" altLang="en-US" sz="4000"/>
              <a:t>Classification using DDAG</a:t>
            </a:r>
          </a:p>
        </p:txBody>
      </p:sp>
      <p:sp>
        <p:nvSpPr>
          <p:cNvPr id="201731" name="Oval 3"/>
          <p:cNvSpPr>
            <a:spLocks noChangeArrowheads="1"/>
          </p:cNvSpPr>
          <p:nvPr/>
        </p:nvSpPr>
        <p:spPr bwMode="auto">
          <a:xfrm>
            <a:off x="3663950" y="2216150"/>
            <a:ext cx="100013" cy="115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2" name="Oval 4"/>
          <p:cNvSpPr>
            <a:spLocks noChangeArrowheads="1"/>
          </p:cNvSpPr>
          <p:nvPr/>
        </p:nvSpPr>
        <p:spPr bwMode="auto">
          <a:xfrm>
            <a:off x="3779838" y="2565400"/>
            <a:ext cx="100012" cy="115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3" name="Oval 5"/>
          <p:cNvSpPr>
            <a:spLocks noChangeArrowheads="1"/>
          </p:cNvSpPr>
          <p:nvPr/>
        </p:nvSpPr>
        <p:spPr bwMode="auto">
          <a:xfrm>
            <a:off x="4362450" y="2855913"/>
            <a:ext cx="98425" cy="1158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4" name="Oval 6"/>
          <p:cNvSpPr>
            <a:spLocks noChangeArrowheads="1"/>
          </p:cNvSpPr>
          <p:nvPr/>
        </p:nvSpPr>
        <p:spPr bwMode="auto">
          <a:xfrm>
            <a:off x="3365500" y="2332038"/>
            <a:ext cx="98425" cy="1174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5" name="Oval 7"/>
          <p:cNvSpPr>
            <a:spLocks noChangeArrowheads="1"/>
          </p:cNvSpPr>
          <p:nvPr/>
        </p:nvSpPr>
        <p:spPr bwMode="auto">
          <a:xfrm>
            <a:off x="4013200" y="3089275"/>
            <a:ext cx="100013" cy="1158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6" name="Rectangle 8"/>
          <p:cNvSpPr>
            <a:spLocks noChangeArrowheads="1"/>
          </p:cNvSpPr>
          <p:nvPr/>
        </p:nvSpPr>
        <p:spPr bwMode="auto">
          <a:xfrm>
            <a:off x="814388" y="2501900"/>
            <a:ext cx="100012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7" name="Rectangle 9"/>
          <p:cNvSpPr>
            <a:spLocks noChangeArrowheads="1"/>
          </p:cNvSpPr>
          <p:nvPr/>
        </p:nvSpPr>
        <p:spPr bwMode="auto">
          <a:xfrm>
            <a:off x="1612900" y="2851150"/>
            <a:ext cx="100013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201738" name="Rectangle 10"/>
          <p:cNvSpPr>
            <a:spLocks noChangeArrowheads="1"/>
          </p:cNvSpPr>
          <p:nvPr/>
        </p:nvSpPr>
        <p:spPr bwMode="auto">
          <a:xfrm>
            <a:off x="1512888" y="3200400"/>
            <a:ext cx="100012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39" name="Rectangle 11"/>
          <p:cNvSpPr>
            <a:spLocks noChangeArrowheads="1"/>
          </p:cNvSpPr>
          <p:nvPr/>
        </p:nvSpPr>
        <p:spPr bwMode="auto">
          <a:xfrm>
            <a:off x="1114425" y="2851150"/>
            <a:ext cx="100013" cy="1158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914400" y="3141663"/>
            <a:ext cx="100013" cy="1158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1423988" y="2520950"/>
            <a:ext cx="100012" cy="1174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2" name="Text Box 14"/>
          <p:cNvSpPr txBox="1">
            <a:spLocks noChangeArrowheads="1"/>
          </p:cNvSpPr>
          <p:nvPr/>
        </p:nvSpPr>
        <p:spPr bwMode="auto">
          <a:xfrm>
            <a:off x="-36513" y="2579688"/>
            <a:ext cx="736601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14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201743" name="Text Box 15"/>
          <p:cNvSpPr txBox="1">
            <a:spLocks noChangeArrowheads="1"/>
          </p:cNvSpPr>
          <p:nvPr/>
        </p:nvSpPr>
        <p:spPr bwMode="auto">
          <a:xfrm>
            <a:off x="4062413" y="2359025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14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201744" name="Text Box 16"/>
          <p:cNvSpPr txBox="1">
            <a:spLocks noChangeArrowheads="1"/>
          </p:cNvSpPr>
          <p:nvPr/>
        </p:nvSpPr>
        <p:spPr bwMode="auto">
          <a:xfrm>
            <a:off x="246063" y="5492750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14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201745" name="AutoShape 17"/>
          <p:cNvSpPr>
            <a:spLocks noChangeArrowheads="1"/>
          </p:cNvSpPr>
          <p:nvPr/>
        </p:nvSpPr>
        <p:spPr bwMode="auto">
          <a:xfrm>
            <a:off x="763588" y="5159375"/>
            <a:ext cx="114300" cy="1317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6" name="AutoShape 18"/>
          <p:cNvSpPr>
            <a:spLocks noChangeArrowheads="1"/>
          </p:cNvSpPr>
          <p:nvPr/>
        </p:nvSpPr>
        <p:spPr bwMode="auto">
          <a:xfrm>
            <a:off x="904875" y="5324475"/>
            <a:ext cx="114300" cy="1317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7" name="AutoShape 19"/>
          <p:cNvSpPr>
            <a:spLocks noChangeArrowheads="1"/>
          </p:cNvSpPr>
          <p:nvPr/>
        </p:nvSpPr>
        <p:spPr bwMode="auto">
          <a:xfrm>
            <a:off x="1376363" y="4775200"/>
            <a:ext cx="114300" cy="1317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8" name="AutoShape 20"/>
          <p:cNvSpPr>
            <a:spLocks noChangeArrowheads="1"/>
          </p:cNvSpPr>
          <p:nvPr/>
        </p:nvSpPr>
        <p:spPr bwMode="auto">
          <a:xfrm>
            <a:off x="1141413" y="5103813"/>
            <a:ext cx="112712" cy="1333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49" name="AutoShape 21"/>
          <p:cNvSpPr>
            <a:spLocks noChangeArrowheads="1"/>
          </p:cNvSpPr>
          <p:nvPr/>
        </p:nvSpPr>
        <p:spPr bwMode="auto">
          <a:xfrm>
            <a:off x="1423988" y="5324475"/>
            <a:ext cx="112712" cy="1317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0" name="AutoShape 22"/>
          <p:cNvSpPr>
            <a:spLocks noChangeArrowheads="1"/>
          </p:cNvSpPr>
          <p:nvPr/>
        </p:nvSpPr>
        <p:spPr bwMode="auto">
          <a:xfrm>
            <a:off x="1093788" y="4829175"/>
            <a:ext cx="114300" cy="13176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1" name="AutoShape 23"/>
          <p:cNvSpPr>
            <a:spLocks noChangeAspect="1" noChangeArrowheads="1"/>
          </p:cNvSpPr>
          <p:nvPr/>
        </p:nvSpPr>
        <p:spPr bwMode="auto">
          <a:xfrm>
            <a:off x="3119438" y="5049838"/>
            <a:ext cx="115887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2" name="AutoShape 24"/>
          <p:cNvSpPr>
            <a:spLocks noChangeAspect="1" noChangeArrowheads="1"/>
          </p:cNvSpPr>
          <p:nvPr/>
        </p:nvSpPr>
        <p:spPr bwMode="auto">
          <a:xfrm>
            <a:off x="3260725" y="5214938"/>
            <a:ext cx="115888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3" name="AutoShape 25"/>
          <p:cNvSpPr>
            <a:spLocks noChangeAspect="1" noChangeArrowheads="1"/>
          </p:cNvSpPr>
          <p:nvPr/>
        </p:nvSpPr>
        <p:spPr bwMode="auto">
          <a:xfrm>
            <a:off x="3497263" y="5049838"/>
            <a:ext cx="114300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4" name="AutoShape 26"/>
          <p:cNvSpPr>
            <a:spLocks noChangeAspect="1" noChangeArrowheads="1"/>
          </p:cNvSpPr>
          <p:nvPr/>
        </p:nvSpPr>
        <p:spPr bwMode="auto">
          <a:xfrm>
            <a:off x="3449638" y="4775200"/>
            <a:ext cx="115887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5" name="AutoShape 27"/>
          <p:cNvSpPr>
            <a:spLocks noChangeAspect="1" noChangeArrowheads="1"/>
          </p:cNvSpPr>
          <p:nvPr/>
        </p:nvSpPr>
        <p:spPr bwMode="auto">
          <a:xfrm>
            <a:off x="3402013" y="5380038"/>
            <a:ext cx="115887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6" name="AutoShape 28"/>
          <p:cNvSpPr>
            <a:spLocks noChangeAspect="1" noChangeArrowheads="1"/>
          </p:cNvSpPr>
          <p:nvPr/>
        </p:nvSpPr>
        <p:spPr bwMode="auto">
          <a:xfrm>
            <a:off x="3779838" y="4554538"/>
            <a:ext cx="114300" cy="133350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757" name="Text Box 29"/>
          <p:cNvSpPr txBox="1">
            <a:spLocks noChangeArrowheads="1"/>
          </p:cNvSpPr>
          <p:nvPr/>
        </p:nvSpPr>
        <p:spPr bwMode="auto">
          <a:xfrm>
            <a:off x="3563938" y="5140325"/>
            <a:ext cx="73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1400" b="0">
                <a:latin typeface="Tahoma" panose="020B0604030504040204" pitchFamily="34" charset="0"/>
              </a:rPr>
              <a:t>Class 4</a:t>
            </a:r>
          </a:p>
        </p:txBody>
      </p:sp>
      <p:grpSp>
        <p:nvGrpSpPr>
          <p:cNvPr id="201758" name="Group 30"/>
          <p:cNvGrpSpPr>
            <a:grpSpLocks/>
          </p:cNvGrpSpPr>
          <p:nvPr/>
        </p:nvGrpSpPr>
        <p:grpSpPr bwMode="auto">
          <a:xfrm>
            <a:off x="1858963" y="2027238"/>
            <a:ext cx="647700" cy="1538287"/>
            <a:chOff x="1171" y="1277"/>
            <a:chExt cx="408" cy="969"/>
          </a:xfrm>
        </p:grpSpPr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 flipH="1" flipV="1">
              <a:off x="1520" y="1277"/>
              <a:ext cx="30" cy="96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60" name="Text Box 32"/>
            <p:cNvSpPr txBox="1">
              <a:spLocks noChangeArrowheads="1"/>
            </p:cNvSpPr>
            <p:nvPr/>
          </p:nvSpPr>
          <p:spPr bwMode="auto">
            <a:xfrm>
              <a:off x="1171" y="1277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1,2</a:t>
              </a:r>
            </a:p>
          </p:txBody>
        </p:sp>
      </p:grpSp>
      <p:grpSp>
        <p:nvGrpSpPr>
          <p:cNvPr id="201761" name="Group 33"/>
          <p:cNvGrpSpPr>
            <a:grpSpLocks/>
          </p:cNvGrpSpPr>
          <p:nvPr/>
        </p:nvGrpSpPr>
        <p:grpSpPr bwMode="auto">
          <a:xfrm>
            <a:off x="161925" y="3538538"/>
            <a:ext cx="1779588" cy="576262"/>
            <a:chOff x="102" y="2229"/>
            <a:chExt cx="1121" cy="363"/>
          </a:xfrm>
        </p:grpSpPr>
        <p:sp>
          <p:nvSpPr>
            <p:cNvPr id="201762" name="Line 34"/>
            <p:cNvSpPr>
              <a:spLocks noChangeShapeType="1"/>
            </p:cNvSpPr>
            <p:nvPr/>
          </p:nvSpPr>
          <p:spPr bwMode="auto">
            <a:xfrm rot="4576774" flipV="1">
              <a:off x="580" y="1949"/>
              <a:ext cx="277" cy="100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63" name="Text Box 35"/>
            <p:cNvSpPr txBox="1">
              <a:spLocks noChangeArrowheads="1"/>
            </p:cNvSpPr>
            <p:nvPr/>
          </p:nvSpPr>
          <p:spPr bwMode="auto">
            <a:xfrm>
              <a:off x="102" y="2229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1,3</a:t>
              </a:r>
            </a:p>
          </p:txBody>
        </p:sp>
      </p:grpSp>
      <p:grpSp>
        <p:nvGrpSpPr>
          <p:cNvPr id="201764" name="Group 36"/>
          <p:cNvGrpSpPr>
            <a:grpSpLocks/>
          </p:cNvGrpSpPr>
          <p:nvPr/>
        </p:nvGrpSpPr>
        <p:grpSpPr bwMode="auto">
          <a:xfrm>
            <a:off x="1497013" y="2960688"/>
            <a:ext cx="1947862" cy="1336675"/>
            <a:chOff x="943" y="1865"/>
            <a:chExt cx="1227" cy="842"/>
          </a:xfrm>
        </p:grpSpPr>
        <p:sp>
          <p:nvSpPr>
            <p:cNvPr id="201765" name="Line 37"/>
            <p:cNvSpPr>
              <a:spLocks noChangeShapeType="1"/>
            </p:cNvSpPr>
            <p:nvPr/>
          </p:nvSpPr>
          <p:spPr bwMode="auto">
            <a:xfrm rot="4748270">
              <a:off x="1236" y="1772"/>
              <a:ext cx="642" cy="1227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66" name="Text Box 38"/>
            <p:cNvSpPr txBox="1">
              <a:spLocks noChangeArrowheads="1"/>
            </p:cNvSpPr>
            <p:nvPr/>
          </p:nvSpPr>
          <p:spPr bwMode="auto">
            <a:xfrm>
              <a:off x="1675" y="1865"/>
              <a:ext cx="4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1,4</a:t>
              </a:r>
            </a:p>
          </p:txBody>
        </p:sp>
      </p:grpSp>
      <p:grpSp>
        <p:nvGrpSpPr>
          <p:cNvPr id="201767" name="Group 39"/>
          <p:cNvGrpSpPr>
            <a:grpSpLocks/>
          </p:cNvGrpSpPr>
          <p:nvPr/>
        </p:nvGrpSpPr>
        <p:grpSpPr bwMode="auto">
          <a:xfrm>
            <a:off x="2224088" y="3621088"/>
            <a:ext cx="1273175" cy="1098550"/>
            <a:chOff x="1401" y="2281"/>
            <a:chExt cx="802" cy="692"/>
          </a:xfrm>
        </p:grpSpPr>
        <p:sp>
          <p:nvSpPr>
            <p:cNvPr id="201768" name="Line 40"/>
            <p:cNvSpPr>
              <a:spLocks noChangeShapeType="1"/>
            </p:cNvSpPr>
            <p:nvPr/>
          </p:nvSpPr>
          <p:spPr bwMode="auto">
            <a:xfrm flipH="1" flipV="1">
              <a:off x="1401" y="2281"/>
              <a:ext cx="623" cy="69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69" name="Text Box 41"/>
            <p:cNvSpPr txBox="1">
              <a:spLocks noChangeArrowheads="1"/>
            </p:cNvSpPr>
            <p:nvPr/>
          </p:nvSpPr>
          <p:spPr bwMode="auto">
            <a:xfrm>
              <a:off x="1794" y="2627"/>
              <a:ext cx="4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2,3</a:t>
              </a:r>
            </a:p>
          </p:txBody>
        </p:sp>
      </p:grpSp>
      <p:grpSp>
        <p:nvGrpSpPr>
          <p:cNvPr id="201770" name="Group 42"/>
          <p:cNvGrpSpPr>
            <a:grpSpLocks/>
          </p:cNvGrpSpPr>
          <p:nvPr/>
        </p:nvGrpSpPr>
        <p:grpSpPr bwMode="auto">
          <a:xfrm>
            <a:off x="1979613" y="4114800"/>
            <a:ext cx="566737" cy="1674813"/>
            <a:chOff x="1247" y="2592"/>
            <a:chExt cx="357" cy="1055"/>
          </a:xfrm>
        </p:grpSpPr>
        <p:sp>
          <p:nvSpPr>
            <p:cNvPr id="201771" name="Line 43"/>
            <p:cNvSpPr>
              <a:spLocks noChangeShapeType="1"/>
            </p:cNvSpPr>
            <p:nvPr/>
          </p:nvSpPr>
          <p:spPr bwMode="auto">
            <a:xfrm flipH="1" flipV="1">
              <a:off x="1550" y="2592"/>
              <a:ext cx="29" cy="1004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72" name="Text Box 44"/>
            <p:cNvSpPr txBox="1">
              <a:spLocks noChangeArrowheads="1"/>
            </p:cNvSpPr>
            <p:nvPr/>
          </p:nvSpPr>
          <p:spPr bwMode="auto">
            <a:xfrm>
              <a:off x="1247" y="3454"/>
              <a:ext cx="357" cy="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3,4</a:t>
              </a:r>
            </a:p>
          </p:txBody>
        </p:sp>
      </p:grpSp>
      <p:grpSp>
        <p:nvGrpSpPr>
          <p:cNvPr id="201773" name="Group 45"/>
          <p:cNvGrpSpPr>
            <a:grpSpLocks/>
          </p:cNvGrpSpPr>
          <p:nvPr/>
        </p:nvGrpSpPr>
        <p:grpSpPr bwMode="auto">
          <a:xfrm>
            <a:off x="3308350" y="3616325"/>
            <a:ext cx="1695450" cy="304800"/>
            <a:chOff x="2084" y="2278"/>
            <a:chExt cx="1068" cy="192"/>
          </a:xfrm>
        </p:grpSpPr>
        <p:sp>
          <p:nvSpPr>
            <p:cNvPr id="201774" name="Line 46"/>
            <p:cNvSpPr>
              <a:spLocks noChangeShapeType="1"/>
            </p:cNvSpPr>
            <p:nvPr/>
          </p:nvSpPr>
          <p:spPr bwMode="auto">
            <a:xfrm flipH="1">
              <a:off x="2084" y="2454"/>
              <a:ext cx="979" cy="1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775" name="Text Box 47"/>
            <p:cNvSpPr txBox="1">
              <a:spLocks noChangeArrowheads="1"/>
            </p:cNvSpPr>
            <p:nvPr/>
          </p:nvSpPr>
          <p:spPr bwMode="auto">
            <a:xfrm>
              <a:off x="2744" y="2278"/>
              <a:ext cx="4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rtl="0">
                <a:spcBef>
                  <a:spcPct val="50000"/>
                </a:spcBef>
              </a:pPr>
              <a:r>
                <a:rPr lang="en-US" altLang="en-US" sz="14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</a:t>
              </a:r>
              <a:r>
                <a:rPr lang="en-US" altLang="en-US" sz="1400" baseline="-25000">
                  <a:solidFill>
                    <a:schemeClr val="folHlink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2,4</a:t>
              </a:r>
            </a:p>
          </p:txBody>
        </p:sp>
      </p:grpSp>
      <p:sp>
        <p:nvSpPr>
          <p:cNvPr id="201776" name="Oval 48"/>
          <p:cNvSpPr>
            <a:spLocks noChangeArrowheads="1"/>
          </p:cNvSpPr>
          <p:nvPr/>
        </p:nvSpPr>
        <p:spPr bwMode="auto">
          <a:xfrm>
            <a:off x="2771775" y="2349500"/>
            <a:ext cx="431800" cy="287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q</a:t>
            </a:r>
          </a:p>
        </p:txBody>
      </p:sp>
      <p:sp>
        <p:nvSpPr>
          <p:cNvPr id="201777" name="Oval 49"/>
          <p:cNvSpPr>
            <a:spLocks noChangeArrowheads="1"/>
          </p:cNvSpPr>
          <p:nvPr/>
        </p:nvSpPr>
        <p:spPr bwMode="auto">
          <a:xfrm>
            <a:off x="6726238" y="1970088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4</a:t>
            </a:r>
          </a:p>
        </p:txBody>
      </p:sp>
      <p:sp>
        <p:nvSpPr>
          <p:cNvPr id="201778" name="Oval 50"/>
          <p:cNvSpPr>
            <a:spLocks noChangeArrowheads="1"/>
          </p:cNvSpPr>
          <p:nvPr/>
        </p:nvSpPr>
        <p:spPr bwMode="auto">
          <a:xfrm>
            <a:off x="5373688" y="4818063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3 vs 4</a:t>
            </a:r>
          </a:p>
        </p:txBody>
      </p:sp>
      <p:sp>
        <p:nvSpPr>
          <p:cNvPr id="201779" name="Oval 51"/>
          <p:cNvSpPr>
            <a:spLocks noChangeArrowheads="1"/>
          </p:cNvSpPr>
          <p:nvPr/>
        </p:nvSpPr>
        <p:spPr bwMode="auto">
          <a:xfrm>
            <a:off x="6083300" y="3360738"/>
            <a:ext cx="642938" cy="6619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2 vs 4</a:t>
            </a:r>
          </a:p>
        </p:txBody>
      </p:sp>
      <p:sp>
        <p:nvSpPr>
          <p:cNvPr id="201780" name="Oval 52"/>
          <p:cNvSpPr>
            <a:spLocks noChangeArrowheads="1"/>
          </p:cNvSpPr>
          <p:nvPr/>
        </p:nvSpPr>
        <p:spPr bwMode="auto">
          <a:xfrm>
            <a:off x="7434263" y="3357563"/>
            <a:ext cx="642937" cy="6619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3</a:t>
            </a:r>
          </a:p>
        </p:txBody>
      </p:sp>
      <p:sp>
        <p:nvSpPr>
          <p:cNvPr id="201781" name="Oval 53"/>
          <p:cNvSpPr>
            <a:spLocks noChangeArrowheads="1"/>
          </p:cNvSpPr>
          <p:nvPr/>
        </p:nvSpPr>
        <p:spPr bwMode="auto">
          <a:xfrm>
            <a:off x="6726238" y="4818063"/>
            <a:ext cx="642937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2 vs 3</a:t>
            </a:r>
          </a:p>
        </p:txBody>
      </p:sp>
      <p:sp>
        <p:nvSpPr>
          <p:cNvPr id="201782" name="Oval 54"/>
          <p:cNvSpPr>
            <a:spLocks noChangeArrowheads="1"/>
          </p:cNvSpPr>
          <p:nvPr/>
        </p:nvSpPr>
        <p:spPr bwMode="auto">
          <a:xfrm>
            <a:off x="8077200" y="4818063"/>
            <a:ext cx="642938" cy="660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400">
                <a:latin typeface="Tahoma" panose="020B0604030504040204" pitchFamily="34" charset="0"/>
                <a:cs typeface="Tahoma" panose="020B0604030504040204" pitchFamily="34" charset="0"/>
              </a:rPr>
              <a:t>1 vs 2</a:t>
            </a:r>
          </a:p>
        </p:txBody>
      </p:sp>
      <p:sp>
        <p:nvSpPr>
          <p:cNvPr id="201783" name="Line 55"/>
          <p:cNvSpPr>
            <a:spLocks noChangeShapeType="1"/>
          </p:cNvSpPr>
          <p:nvPr/>
        </p:nvSpPr>
        <p:spPr bwMode="auto">
          <a:xfrm flipH="1">
            <a:off x="6403975" y="2565400"/>
            <a:ext cx="450850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4" name="Line 56"/>
          <p:cNvSpPr>
            <a:spLocks noChangeShapeType="1"/>
          </p:cNvSpPr>
          <p:nvPr/>
        </p:nvSpPr>
        <p:spPr bwMode="auto">
          <a:xfrm flipH="1">
            <a:off x="5761038" y="3956050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5" name="Line 57"/>
          <p:cNvSpPr>
            <a:spLocks noChangeShapeType="1"/>
          </p:cNvSpPr>
          <p:nvPr/>
        </p:nvSpPr>
        <p:spPr bwMode="auto">
          <a:xfrm flipH="1">
            <a:off x="7820025" y="5345113"/>
            <a:ext cx="32226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6" name="Line 58"/>
          <p:cNvSpPr>
            <a:spLocks noChangeShapeType="1"/>
          </p:cNvSpPr>
          <p:nvPr/>
        </p:nvSpPr>
        <p:spPr bwMode="auto">
          <a:xfrm>
            <a:off x="7242175" y="2565400"/>
            <a:ext cx="449263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7" name="Line 59"/>
          <p:cNvSpPr>
            <a:spLocks noChangeShapeType="1"/>
          </p:cNvSpPr>
          <p:nvPr/>
        </p:nvSpPr>
        <p:spPr bwMode="auto">
          <a:xfrm>
            <a:off x="7305675" y="5345113"/>
            <a:ext cx="385763" cy="46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8" name="Line 60"/>
          <p:cNvSpPr>
            <a:spLocks noChangeShapeType="1"/>
          </p:cNvSpPr>
          <p:nvPr/>
        </p:nvSpPr>
        <p:spPr bwMode="auto">
          <a:xfrm>
            <a:off x="8656638" y="5345113"/>
            <a:ext cx="2571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89" name="Line 61"/>
          <p:cNvSpPr>
            <a:spLocks noChangeShapeType="1"/>
          </p:cNvSpPr>
          <p:nvPr/>
        </p:nvSpPr>
        <p:spPr bwMode="auto">
          <a:xfrm flipH="1">
            <a:off x="7112000" y="3956050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790" name="Text Box 62"/>
          <p:cNvSpPr txBox="1">
            <a:spLocks noChangeArrowheads="1"/>
          </p:cNvSpPr>
          <p:nvPr/>
        </p:nvSpPr>
        <p:spPr bwMode="auto">
          <a:xfrm>
            <a:off x="6403975" y="1970088"/>
            <a:ext cx="320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1 2 3 4</a:t>
            </a:r>
          </a:p>
        </p:txBody>
      </p:sp>
      <p:sp>
        <p:nvSpPr>
          <p:cNvPr id="201791" name="Text Box 63"/>
          <p:cNvSpPr txBox="1">
            <a:spLocks noChangeArrowheads="1"/>
          </p:cNvSpPr>
          <p:nvPr/>
        </p:nvSpPr>
        <p:spPr bwMode="auto">
          <a:xfrm>
            <a:off x="5053013" y="4724400"/>
            <a:ext cx="3206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 3 4</a:t>
            </a:r>
          </a:p>
        </p:txBody>
      </p:sp>
      <p:sp>
        <p:nvSpPr>
          <p:cNvPr id="201792" name="Text Box 64"/>
          <p:cNvSpPr txBox="1">
            <a:spLocks noChangeArrowheads="1"/>
          </p:cNvSpPr>
          <p:nvPr/>
        </p:nvSpPr>
        <p:spPr bwMode="auto">
          <a:xfrm>
            <a:off x="5761038" y="3360738"/>
            <a:ext cx="3206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2 3 4</a:t>
            </a:r>
          </a:p>
        </p:txBody>
      </p:sp>
      <p:sp>
        <p:nvSpPr>
          <p:cNvPr id="201793" name="Text Box 65"/>
          <p:cNvSpPr txBox="1">
            <a:spLocks noChangeArrowheads="1"/>
          </p:cNvSpPr>
          <p:nvPr/>
        </p:nvSpPr>
        <p:spPr bwMode="auto">
          <a:xfrm>
            <a:off x="7754938" y="49482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</a:t>
            </a:r>
          </a:p>
        </p:txBody>
      </p:sp>
      <p:sp>
        <p:nvSpPr>
          <p:cNvPr id="201794" name="Text Box 66"/>
          <p:cNvSpPr txBox="1">
            <a:spLocks noChangeArrowheads="1"/>
          </p:cNvSpPr>
          <p:nvPr/>
        </p:nvSpPr>
        <p:spPr bwMode="auto">
          <a:xfrm>
            <a:off x="7113588" y="3360738"/>
            <a:ext cx="3206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1 2 3</a:t>
            </a:r>
          </a:p>
        </p:txBody>
      </p:sp>
      <p:sp>
        <p:nvSpPr>
          <p:cNvPr id="201795" name="Text Box 67"/>
          <p:cNvSpPr txBox="1">
            <a:spLocks noChangeArrowheads="1"/>
          </p:cNvSpPr>
          <p:nvPr/>
        </p:nvSpPr>
        <p:spPr bwMode="auto">
          <a:xfrm>
            <a:off x="6403975" y="4733925"/>
            <a:ext cx="3206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 2 3</a:t>
            </a:r>
          </a:p>
        </p:txBody>
      </p:sp>
      <p:sp>
        <p:nvSpPr>
          <p:cNvPr id="201796" name="Text Box 68"/>
          <p:cNvSpPr txBox="1">
            <a:spLocks noChangeArrowheads="1"/>
          </p:cNvSpPr>
          <p:nvPr/>
        </p:nvSpPr>
        <p:spPr bwMode="auto">
          <a:xfrm>
            <a:off x="5953125" y="276383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1</a:t>
            </a:r>
          </a:p>
        </p:txBody>
      </p:sp>
      <p:sp>
        <p:nvSpPr>
          <p:cNvPr id="201797" name="Text Box 69"/>
          <p:cNvSpPr txBox="1">
            <a:spLocks noChangeArrowheads="1"/>
          </p:cNvSpPr>
          <p:nvPr/>
        </p:nvSpPr>
        <p:spPr bwMode="auto">
          <a:xfrm>
            <a:off x="7235825" y="415448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1</a:t>
            </a:r>
          </a:p>
        </p:txBody>
      </p:sp>
      <p:sp>
        <p:nvSpPr>
          <p:cNvPr id="201798" name="Text Box 70"/>
          <p:cNvSpPr txBox="1">
            <a:spLocks noChangeArrowheads="1"/>
          </p:cNvSpPr>
          <p:nvPr/>
        </p:nvSpPr>
        <p:spPr bwMode="auto">
          <a:xfrm>
            <a:off x="5245100" y="415448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2</a:t>
            </a:r>
          </a:p>
        </p:txBody>
      </p:sp>
      <p:sp>
        <p:nvSpPr>
          <p:cNvPr id="201799" name="Text Box 71"/>
          <p:cNvSpPr txBox="1">
            <a:spLocks noChangeArrowheads="1"/>
          </p:cNvSpPr>
          <p:nvPr/>
        </p:nvSpPr>
        <p:spPr bwMode="auto">
          <a:xfrm>
            <a:off x="8013700" y="416718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3</a:t>
            </a:r>
          </a:p>
        </p:txBody>
      </p:sp>
      <p:sp>
        <p:nvSpPr>
          <p:cNvPr id="201800" name="Text Box 72"/>
          <p:cNvSpPr txBox="1">
            <a:spLocks noChangeArrowheads="1"/>
          </p:cNvSpPr>
          <p:nvPr/>
        </p:nvSpPr>
        <p:spPr bwMode="auto">
          <a:xfrm>
            <a:off x="7242175" y="277653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4</a:t>
            </a:r>
          </a:p>
        </p:txBody>
      </p:sp>
      <p:sp>
        <p:nvSpPr>
          <p:cNvPr id="201801" name="Text Box 73"/>
          <p:cNvSpPr txBox="1">
            <a:spLocks noChangeArrowheads="1"/>
          </p:cNvSpPr>
          <p:nvPr/>
        </p:nvSpPr>
        <p:spPr bwMode="auto">
          <a:xfrm>
            <a:off x="6081713" y="4154488"/>
            <a:ext cx="7080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latin typeface="Tahoma" panose="020B0604030504040204" pitchFamily="34" charset="0"/>
                <a:cs typeface="Tahoma" panose="020B0604030504040204" pitchFamily="34" charset="0"/>
              </a:rPr>
              <a:t>not 4</a:t>
            </a:r>
          </a:p>
        </p:txBody>
      </p:sp>
      <p:sp>
        <p:nvSpPr>
          <p:cNvPr id="201802" name="Line 74"/>
          <p:cNvSpPr>
            <a:spLocks noChangeShapeType="1"/>
          </p:cNvSpPr>
          <p:nvPr/>
        </p:nvSpPr>
        <p:spPr bwMode="auto">
          <a:xfrm flipH="1">
            <a:off x="6469063" y="5345113"/>
            <a:ext cx="320675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03" name="Line 75"/>
          <p:cNvSpPr>
            <a:spLocks noChangeShapeType="1"/>
          </p:cNvSpPr>
          <p:nvPr/>
        </p:nvSpPr>
        <p:spPr bwMode="auto">
          <a:xfrm flipH="1">
            <a:off x="5118100" y="5345113"/>
            <a:ext cx="32226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04" name="Line 76"/>
          <p:cNvSpPr>
            <a:spLocks noChangeShapeType="1"/>
          </p:cNvSpPr>
          <p:nvPr/>
        </p:nvSpPr>
        <p:spPr bwMode="auto">
          <a:xfrm>
            <a:off x="5953125" y="5345113"/>
            <a:ext cx="385763" cy="465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05" name="Line 77"/>
          <p:cNvSpPr>
            <a:spLocks noChangeShapeType="1"/>
          </p:cNvSpPr>
          <p:nvPr/>
        </p:nvSpPr>
        <p:spPr bwMode="auto">
          <a:xfrm>
            <a:off x="6597650" y="3956050"/>
            <a:ext cx="449263" cy="795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06" name="Line 78"/>
          <p:cNvSpPr>
            <a:spLocks noChangeShapeType="1"/>
          </p:cNvSpPr>
          <p:nvPr/>
        </p:nvSpPr>
        <p:spPr bwMode="auto">
          <a:xfrm>
            <a:off x="7948613" y="3956050"/>
            <a:ext cx="45085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07" name="Text Box 79"/>
          <p:cNvSpPr txBox="1">
            <a:spLocks noChangeArrowheads="1"/>
          </p:cNvSpPr>
          <p:nvPr/>
        </p:nvSpPr>
        <p:spPr bwMode="auto">
          <a:xfrm>
            <a:off x="4859338" y="5756275"/>
            <a:ext cx="3222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1808" name="Text Box 80"/>
          <p:cNvSpPr txBox="1">
            <a:spLocks noChangeArrowheads="1"/>
          </p:cNvSpPr>
          <p:nvPr/>
        </p:nvSpPr>
        <p:spPr bwMode="auto">
          <a:xfrm>
            <a:off x="8785225" y="5756275"/>
            <a:ext cx="322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1809" name="Text Box 81"/>
          <p:cNvSpPr txBox="1">
            <a:spLocks noChangeArrowheads="1"/>
          </p:cNvSpPr>
          <p:nvPr/>
        </p:nvSpPr>
        <p:spPr bwMode="auto">
          <a:xfrm>
            <a:off x="7562850" y="5756275"/>
            <a:ext cx="3222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1810" name="Text Box 82"/>
          <p:cNvSpPr txBox="1">
            <a:spLocks noChangeArrowheads="1"/>
          </p:cNvSpPr>
          <p:nvPr/>
        </p:nvSpPr>
        <p:spPr bwMode="auto">
          <a:xfrm>
            <a:off x="6211888" y="5756275"/>
            <a:ext cx="322262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he-IL" altLang="en-US" sz="160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en-US" altLang="en-US" sz="16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1811" name="Line 83"/>
          <p:cNvSpPr>
            <a:spLocks noChangeShapeType="1"/>
          </p:cNvSpPr>
          <p:nvPr/>
        </p:nvSpPr>
        <p:spPr bwMode="auto">
          <a:xfrm>
            <a:off x="2987675" y="2636838"/>
            <a:ext cx="288925" cy="504825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12" name="Line 84"/>
          <p:cNvSpPr>
            <a:spLocks noChangeShapeType="1"/>
          </p:cNvSpPr>
          <p:nvPr/>
        </p:nvSpPr>
        <p:spPr bwMode="auto">
          <a:xfrm flipH="1">
            <a:off x="1619250" y="2636838"/>
            <a:ext cx="1296988" cy="1223962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13" name="Line 85"/>
          <p:cNvSpPr>
            <a:spLocks noChangeShapeType="1"/>
          </p:cNvSpPr>
          <p:nvPr/>
        </p:nvSpPr>
        <p:spPr bwMode="auto">
          <a:xfrm flipH="1">
            <a:off x="2484438" y="2492375"/>
            <a:ext cx="287337" cy="0"/>
          </a:xfrm>
          <a:prstGeom prst="line">
            <a:avLst/>
          </a:prstGeom>
          <a:noFill/>
          <a:ln w="19050">
            <a:solidFill>
              <a:srgbClr val="993366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1814" name="Text Box 86"/>
          <p:cNvSpPr txBox="1">
            <a:spLocks noChangeArrowheads="1"/>
          </p:cNvSpPr>
          <p:nvPr/>
        </p:nvSpPr>
        <p:spPr bwMode="auto">
          <a:xfrm>
            <a:off x="1979613" y="2636838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14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1 or 4 ?</a:t>
            </a:r>
          </a:p>
        </p:txBody>
      </p:sp>
      <p:sp>
        <p:nvSpPr>
          <p:cNvPr id="201815" name="Text Box 87"/>
          <p:cNvSpPr txBox="1">
            <a:spLocks noChangeArrowheads="1"/>
          </p:cNvSpPr>
          <p:nvPr/>
        </p:nvSpPr>
        <p:spPr bwMode="auto">
          <a:xfrm>
            <a:off x="2195513" y="3213100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14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1 or 3 ?</a:t>
            </a:r>
          </a:p>
        </p:txBody>
      </p:sp>
      <p:sp>
        <p:nvSpPr>
          <p:cNvPr id="201816" name="Text Box 88"/>
          <p:cNvSpPr txBox="1">
            <a:spLocks noChangeArrowheads="1"/>
          </p:cNvSpPr>
          <p:nvPr/>
        </p:nvSpPr>
        <p:spPr bwMode="auto">
          <a:xfrm>
            <a:off x="2413000" y="2060575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spcBef>
                <a:spcPct val="50000"/>
              </a:spcBef>
            </a:pPr>
            <a:r>
              <a:rPr lang="en-US" altLang="en-US" sz="1400">
                <a:solidFill>
                  <a:srgbClr val="99336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~ 1 or 2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5762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indefinite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2017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017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017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2017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1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1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5" dur="indefinite"/>
                                        <p:tgtEl>
                                          <p:spTgt spid="2018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2017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indefinite"/>
                                        <p:tgtEl>
                                          <p:spTgt spid="2017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017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indefinite"/>
                                        <p:tgtEl>
                                          <p:spTgt spid="2017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2017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9" dur="indefinite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indefinite"/>
                                        <p:tgtEl>
                                          <p:spTgt spid="2017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1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1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0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017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017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2017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2017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2017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66CC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2017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2" dur="indefinite"/>
                                        <p:tgtEl>
                                          <p:spTgt spid="2017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indefinite"/>
                                        <p:tgtEl>
                                          <p:spTgt spid="2018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5" dur="indefinite"/>
                                        <p:tgtEl>
                                          <p:spTgt spid="2018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0" dur="indefinite"/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indefinite"/>
                                        <p:tgtEl>
                                          <p:spTgt spid="2017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6" dur="indefinite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indefinite"/>
                                        <p:tgtEl>
                                          <p:spTgt spid="2017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0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0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0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1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1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2017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3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2017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7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2017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500" fill="hold"/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2017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2017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indefinite"/>
                                        <p:tgtEl>
                                          <p:spTgt spid="2017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6" dur="indefinite"/>
                                        <p:tgtEl>
                                          <p:spTgt spid="2017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3" presetClass="emph" presetSubtype="1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9" dur="indefinite"/>
                                        <p:tgtEl>
                                          <p:spTgt spid="2018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4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271" dur="500" fill="hold"/>
                                        <p:tgtEl>
                                          <p:spTgt spid="20180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83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87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95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96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99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03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08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2017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11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12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2017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15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7" dur="500" fill="hold"/>
                                        <p:tgtEl>
                                          <p:spTgt spid="2017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19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2017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23" dur="500" fill="hold"/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2017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76" grpId="0" animBg="1"/>
      <p:bldP spid="201799" grpId="0"/>
      <p:bldP spid="201800" grpId="0"/>
      <p:bldP spid="201809" grpId="0"/>
      <p:bldP spid="201809" grpId="1"/>
      <p:bldP spid="201814" grpId="0"/>
      <p:bldP spid="201814" grpId="1"/>
      <p:bldP spid="201815" grpId="0"/>
      <p:bldP spid="201815" grpId="1"/>
      <p:bldP spid="201816" grpId="0"/>
      <p:bldP spid="20181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DAGSVM</a:t>
            </a:r>
          </a:p>
        </p:txBody>
      </p:sp>
      <p:sp>
        <p:nvSpPr>
          <p:cNvPr id="203779" name="Text Box 3"/>
          <p:cNvSpPr txBox="1">
            <a:spLocks noChangeArrowheads="1"/>
          </p:cNvSpPr>
          <p:nvPr/>
        </p:nvSpPr>
        <p:spPr bwMode="auto">
          <a:xfrm>
            <a:off x="900113" y="1557338"/>
            <a:ext cx="8243887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Pros: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b="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Only N</a:t>
            </a:r>
            <a:r>
              <a:rPr lang="en-US" altLang="en-US" sz="2400" b="0" baseline="-2500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-1 classifiers to be tested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solidFill>
                <a:srgbClr val="6699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Every classifier uses a small set of vectors for training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solidFill>
                <a:srgbClr val="6699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Bound on generalization error (~margins size)</a:t>
            </a:r>
          </a:p>
          <a:p>
            <a:pPr lvl="1"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fol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 Cons:</a:t>
            </a: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solidFill>
                  <a:schemeClr val="hlink"/>
                </a:solidFill>
              </a:rPr>
              <a:t> Less vectors for training </a:t>
            </a:r>
            <a:r>
              <a:rPr lang="en-US" altLang="en-US" sz="2400" b="0">
                <a:solidFill>
                  <a:schemeClr val="hlink"/>
                </a:solidFill>
                <a:sym typeface="Wingdings" panose="05000000000000000000" pitchFamily="2" charset="2"/>
              </a:rPr>
              <a:t> worse classifier?</a:t>
            </a:r>
            <a:endParaRPr lang="en-US" altLang="en-US" sz="2400" b="0">
              <a:solidFill>
                <a:schemeClr val="hlink"/>
              </a:solidFill>
            </a:endParaRP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endParaRPr lang="en-US" altLang="en-US" sz="24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algn="l" rtl="0">
              <a:buClr>
                <a:schemeClr val="hlink"/>
              </a:buClr>
              <a:buSzPct val="130000"/>
              <a:buFont typeface="Wingdings" panose="05000000000000000000" pitchFamily="2" charset="2"/>
              <a:buChar char="§"/>
            </a:pPr>
            <a:r>
              <a:rPr lang="en-US" altLang="en-US" sz="2400" b="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N</a:t>
            </a:r>
            <a:r>
              <a:rPr lang="en-US" altLang="en-US" sz="2400" b="0" baseline="-250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(N</a:t>
            </a:r>
            <a:r>
              <a:rPr lang="en-US" altLang="en-US" sz="2400" b="0" baseline="-2500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400" b="0">
                <a:solidFill>
                  <a:schemeClr val="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-1)/2 classifiers to be trained </a:t>
            </a:r>
          </a:p>
        </p:txBody>
      </p:sp>
    </p:spTree>
    <p:extLst>
      <p:ext uri="{BB962C8B-B14F-4D97-AF65-F5344CB8AC3E}">
        <p14:creationId xmlns:p14="http://schemas.microsoft.com/office/powerpoint/2010/main" val="2792172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3962400" cy="34716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An instance </a:t>
            </a:r>
            <a:r>
              <a:rPr lang="en-US" dirty="0" smtClean="0">
                <a:solidFill>
                  <a:srgbClr val="000000"/>
                </a:solidFill>
              </a:rPr>
              <a:t>may be associated with </a:t>
            </a:r>
            <a:r>
              <a:rPr lang="en-US" b="1" dirty="0" smtClean="0">
                <a:solidFill>
                  <a:srgbClr val="FF0000"/>
                </a:solidFill>
              </a:rPr>
              <a:t>multiple target labels.</a:t>
            </a:r>
          </a:p>
          <a:p>
            <a:endParaRPr lang="en-US" dirty="0" smtClean="0"/>
          </a:p>
          <a:p>
            <a:r>
              <a:rPr lang="en-US" dirty="0" smtClean="0"/>
              <a:t>Multi-label learning can be phrased as the problem of finding a model that maps inputs </a:t>
            </a:r>
            <a:r>
              <a:rPr lang="en-US" i="1" dirty="0" smtClean="0"/>
              <a:t>x</a:t>
            </a:r>
            <a:r>
              <a:rPr lang="en-US" dirty="0" smtClean="0"/>
              <a:t> to vectors </a:t>
            </a:r>
            <a:r>
              <a:rPr lang="en-US" b="1" dirty="0" smtClean="0"/>
              <a:t>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multi-label classification ?</a:t>
            </a:r>
            <a:endParaRPr lang="en-US" dirty="0"/>
          </a:p>
        </p:txBody>
      </p:sp>
      <p:pic>
        <p:nvPicPr>
          <p:cNvPr id="4" name="Picture 4" descr="DSCF48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819400"/>
            <a:ext cx="4191000" cy="3143250"/>
          </a:xfrm>
          <a:prstGeom prst="rect">
            <a:avLst/>
          </a:prstGeom>
          <a:noFill/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096000" y="2133600"/>
            <a:ext cx="990600" cy="381000"/>
          </a:xfrm>
          <a:prstGeom prst="wedgeRoundRectCallout">
            <a:avLst>
              <a:gd name="adj1" fmla="val -22597"/>
              <a:gd name="adj2" fmla="val 315833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800">
                <a:solidFill>
                  <a:schemeClr val="bg1"/>
                </a:solidFill>
                <a:ea typeface="宋体" pitchFamily="2" charset="-122"/>
              </a:rPr>
              <a:t>Tree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7543800" y="6172200"/>
            <a:ext cx="1143000" cy="381000"/>
          </a:xfrm>
          <a:prstGeom prst="wedgeRoundRectCallout">
            <a:avLst>
              <a:gd name="adj1" fmla="val 60417"/>
              <a:gd name="adj2" fmla="val -294167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800">
                <a:solidFill>
                  <a:schemeClr val="bg1"/>
                </a:solidFill>
                <a:ea typeface="宋体" pitchFamily="2" charset="-122"/>
              </a:rPr>
              <a:t>Lake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8400" y="6172200"/>
            <a:ext cx="1143000" cy="381000"/>
          </a:xfrm>
          <a:prstGeom prst="wedgeRoundRectCallout">
            <a:avLst>
              <a:gd name="adj1" fmla="val 60417"/>
              <a:gd name="adj2" fmla="val -294167"/>
              <a:gd name="adj3" fmla="val 16667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800">
                <a:solidFill>
                  <a:schemeClr val="bg1"/>
                </a:solidFill>
                <a:ea typeface="宋体" pitchFamily="2" charset="-122"/>
              </a:rPr>
              <a:t>Ice</a:t>
            </a:r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7696200" y="2133600"/>
            <a:ext cx="990600" cy="381000"/>
          </a:xfrm>
          <a:prstGeom prst="wedgeRoundRectCallout">
            <a:avLst>
              <a:gd name="adj1" fmla="val 26444"/>
              <a:gd name="adj2" fmla="val 403333"/>
              <a:gd name="adj3" fmla="val 16667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800">
                <a:solidFill>
                  <a:schemeClr val="bg1"/>
                </a:solidFill>
                <a:ea typeface="宋体" pitchFamily="2" charset="-122"/>
              </a:rPr>
              <a:t>Winter</a:t>
            </a: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4953000" y="6172200"/>
            <a:ext cx="990600" cy="381000"/>
          </a:xfrm>
          <a:prstGeom prst="wedgeRoundRectCallout">
            <a:avLst>
              <a:gd name="adj1" fmla="val 61056"/>
              <a:gd name="adj2" fmla="val -336667"/>
              <a:gd name="adj3" fmla="val 16667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altLang="zh-CN" sz="1800">
                <a:solidFill>
                  <a:schemeClr val="bg1"/>
                </a:solidFill>
                <a:ea typeface="宋体" pitchFamily="2" charset="-122"/>
              </a:rPr>
              <a:t>Park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6553200"/>
            <a:ext cx="4599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www.cs.columbia.edu/~wfan/PPT/sdm10rdt.ppt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DAGSVM Complexity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650" y="1484313"/>
            <a:ext cx="8748713" cy="4686300"/>
          </a:xfrm>
        </p:spPr>
        <p:txBody>
          <a:bodyPr/>
          <a:lstStyle/>
          <a:p>
            <a:pPr algn="l" rtl="0"/>
            <a:r>
              <a:rPr lang="en-US" altLang="en-US"/>
              <a:t> For training:</a:t>
            </a:r>
          </a:p>
          <a:p>
            <a:pPr lvl="1" algn="l" rtl="0"/>
            <a:r>
              <a:rPr lang="en-US" altLang="en-US" sz="2400"/>
              <a:t> Assume that every class contains ~n/N</a:t>
            </a:r>
            <a:r>
              <a:rPr lang="en-US" altLang="en-US" sz="2400" baseline="-25000"/>
              <a:t>c</a:t>
            </a:r>
            <a:r>
              <a:rPr lang="en-US" altLang="en-US" sz="2400"/>
              <a:t> instances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(N</a:t>
            </a:r>
            <a:r>
              <a:rPr lang="en-US" altLang="en-US" sz="2400" baseline="-25000"/>
              <a:t>c</a:t>
            </a:r>
            <a:r>
              <a:rPr lang="en-US" altLang="en-US" sz="2400"/>
              <a:t>-1)/2 classifiers, each using ~2n/N</a:t>
            </a:r>
            <a:r>
              <a:rPr lang="en-US" altLang="en-US" sz="2400" baseline="-25000"/>
              <a:t>c</a:t>
            </a:r>
            <a:r>
              <a:rPr lang="en-US" altLang="en-US" sz="2400"/>
              <a:t> vectors:</a:t>
            </a:r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algn="l" rtl="0"/>
            <a:r>
              <a:rPr lang="en-US" altLang="en-US"/>
              <a:t> For classifying new objects:</a:t>
            </a:r>
          </a:p>
          <a:p>
            <a:pPr lvl="1" algn="l" rtl="0"/>
            <a:r>
              <a:rPr lang="en-US" altLang="en-US" sz="2400"/>
              <a:t> N</a:t>
            </a:r>
            <a:r>
              <a:rPr lang="en-US" altLang="en-US" sz="2400" baseline="-25000"/>
              <a:t>c</a:t>
            </a:r>
            <a:r>
              <a:rPr lang="en-US" altLang="en-US" sz="2400"/>
              <a:t>-1 classifiers, each is tested once</a:t>
            </a:r>
          </a:p>
          <a:p>
            <a:pPr lvl="1" algn="l" rtl="0"/>
            <a:r>
              <a:rPr lang="en-US" altLang="en-US" sz="2400"/>
              <a:t> M = max number of SV</a:t>
            </a:r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5291138" y="3109913"/>
            <a:ext cx="3168650" cy="506412"/>
          </a:xfrm>
          <a:prstGeom prst="rect">
            <a:avLst/>
          </a:prstGeom>
          <a:solidFill>
            <a:srgbClr val="FF00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800" b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4805" name="Object 5"/>
          <p:cNvGraphicFramePr>
            <a:graphicFrameLocks noChangeAspect="1"/>
          </p:cNvGraphicFramePr>
          <p:nvPr>
            <p:ph sz="half" idx="2"/>
          </p:nvPr>
        </p:nvGraphicFramePr>
        <p:xfrm>
          <a:off x="6156325" y="3109913"/>
          <a:ext cx="13763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596880" imgH="228600" progId="Equation.3">
                  <p:embed/>
                </p:oleObj>
              </mc:Choice>
              <mc:Fallback>
                <p:oleObj name="Equation" r:id="rId3" imgW="596880" imgH="228600" progId="Equation.3">
                  <p:embed/>
                  <p:pic>
                    <p:nvPicPr>
                      <p:cNvPr id="204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109913"/>
                        <a:ext cx="13763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3132138" y="5516563"/>
            <a:ext cx="3168650" cy="506412"/>
          </a:xfrm>
          <a:prstGeom prst="rect">
            <a:avLst/>
          </a:prstGeom>
          <a:solidFill>
            <a:srgbClr val="FF00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2800" b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4807" name="Object 7"/>
          <p:cNvGraphicFramePr>
            <a:graphicFrameLocks noChangeAspect="1"/>
          </p:cNvGraphicFramePr>
          <p:nvPr/>
        </p:nvGraphicFramePr>
        <p:xfrm>
          <a:off x="1187450" y="2894013"/>
          <a:ext cx="331152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1536033" imgH="444307" progId="Equation.3">
                  <p:embed/>
                </p:oleObj>
              </mc:Choice>
              <mc:Fallback>
                <p:oleObj name="Equation" r:id="rId5" imgW="1536033" imgH="444307" progId="Equation.3">
                  <p:embed/>
                  <p:pic>
                    <p:nvPicPr>
                      <p:cNvPr id="2048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894013"/>
                        <a:ext cx="3311525" cy="966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08" name="AutoShape 8"/>
          <p:cNvSpPr>
            <a:spLocks noChangeArrowheads="1"/>
          </p:cNvSpPr>
          <p:nvPr/>
        </p:nvSpPr>
        <p:spPr bwMode="auto">
          <a:xfrm>
            <a:off x="4643438" y="3181350"/>
            <a:ext cx="504825" cy="288925"/>
          </a:xfrm>
          <a:prstGeom prst="rightArrow">
            <a:avLst>
              <a:gd name="adj1" fmla="val 50000"/>
              <a:gd name="adj2" fmla="val 4368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4809" name="Object 9"/>
          <p:cNvGraphicFramePr>
            <a:graphicFrameLocks noChangeAspect="1"/>
          </p:cNvGraphicFramePr>
          <p:nvPr/>
        </p:nvGraphicFramePr>
        <p:xfrm>
          <a:off x="3924300" y="5516563"/>
          <a:ext cx="19907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משוואה" r:id="rId7" imgW="863280" imgH="228600" progId="Equation.3">
                  <p:embed/>
                </p:oleObj>
              </mc:Choice>
              <mc:Fallback>
                <p:oleObj name="משוואה" r:id="rId7" imgW="863280" imgH="228600" progId="Equation.3">
                  <p:embed/>
                  <p:pic>
                    <p:nvPicPr>
                      <p:cNvPr id="20480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516563"/>
                        <a:ext cx="1990725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4921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Multiclass SVM</a:t>
            </a:r>
          </a:p>
        </p:txBody>
      </p:sp>
      <p:graphicFrame>
        <p:nvGraphicFramePr>
          <p:cNvPr id="205827" name="Group 3"/>
          <p:cNvGraphicFramePr>
            <a:graphicFrameLocks noGrp="1"/>
          </p:cNvGraphicFramePr>
          <p:nvPr>
            <p:ph idx="1"/>
          </p:nvPr>
        </p:nvGraphicFramePr>
        <p:xfrm>
          <a:off x="827088" y="1249363"/>
          <a:ext cx="8040687" cy="5348288"/>
        </p:xfrm>
        <a:graphic>
          <a:graphicData uri="http://schemas.openxmlformats.org/drawingml/2006/table">
            <a:tbl>
              <a:tblPr rtl="1"/>
              <a:tblGrid>
                <a:gridCol w="1935162">
                  <a:extLst>
                    <a:ext uri="{9D8B030D-6E8A-4147-A177-3AD203B41FA5}">
                      <a16:colId xmlns:a16="http://schemas.microsoft.com/office/drawing/2014/main" val="567597660"/>
                    </a:ext>
                  </a:extLst>
                </a:gridCol>
                <a:gridCol w="2144713">
                  <a:extLst>
                    <a:ext uri="{9D8B030D-6E8A-4147-A177-3AD203B41FA5}">
                      <a16:colId xmlns:a16="http://schemas.microsoft.com/office/drawing/2014/main" val="18231475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3541159117"/>
                    </a:ext>
                  </a:extLst>
                </a:gridCol>
                <a:gridCol w="1944687">
                  <a:extLst>
                    <a:ext uri="{9D8B030D-6E8A-4147-A177-3AD203B41FA5}">
                      <a16:colId xmlns:a16="http://schemas.microsoft.com/office/drawing/2014/main" val="2685261225"/>
                    </a:ext>
                  </a:extLst>
                </a:gridCol>
              </a:tblGrid>
              <a:tr h="1347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DAGSVM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1-vs-1</a:t>
                      </a: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1-vs-rest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003886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# of classifiers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050066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Training complexity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245224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O(M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O(M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O(M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he-IL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Classification complexity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671585"/>
                  </a:ext>
                </a:extLst>
              </a:tr>
            </a:tbl>
          </a:graphicData>
        </a:graphic>
      </p:graphicFrame>
      <p:graphicFrame>
        <p:nvGraphicFramePr>
          <p:cNvPr id="205854" name="Object 30"/>
          <p:cNvGraphicFramePr>
            <a:graphicFrameLocks noChangeAspect="1"/>
          </p:cNvGraphicFramePr>
          <p:nvPr/>
        </p:nvGraphicFramePr>
        <p:xfrm>
          <a:off x="5148263" y="2924175"/>
          <a:ext cx="1295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736280" imgH="406224" progId="Equation.3">
                  <p:embed/>
                </p:oleObj>
              </mc:Choice>
              <mc:Fallback>
                <p:oleObj name="Equation" r:id="rId4" imgW="736280" imgH="406224" progId="Equation.3">
                  <p:embed/>
                  <p:pic>
                    <p:nvPicPr>
                      <p:cNvPr id="20585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924175"/>
                        <a:ext cx="12954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55" name="Object 31"/>
          <p:cNvGraphicFramePr>
            <a:graphicFrameLocks noChangeAspect="1"/>
          </p:cNvGraphicFramePr>
          <p:nvPr/>
        </p:nvGraphicFramePr>
        <p:xfrm>
          <a:off x="7308850" y="2938463"/>
          <a:ext cx="122396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6" imgW="736280" imgH="406224" progId="Equation.3">
                  <p:embed/>
                </p:oleObj>
              </mc:Choice>
              <mc:Fallback>
                <p:oleObj name="Equation" r:id="rId6" imgW="736280" imgH="406224" progId="Equation.3">
                  <p:embed/>
                  <p:pic>
                    <p:nvPicPr>
                      <p:cNvPr id="205855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938463"/>
                        <a:ext cx="1223963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166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39863"/>
            <a:ext cx="80645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7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pPr algn="ctr"/>
            <a:r>
              <a:rPr lang="en-US" altLang="en-US" sz="4000"/>
              <a:t>Multiclass SVM comparison</a:t>
            </a:r>
          </a:p>
        </p:txBody>
      </p:sp>
      <p:sp>
        <p:nvSpPr>
          <p:cNvPr id="207876" name="Rectangle 4"/>
          <p:cNvSpPr>
            <a:spLocks noChangeArrowheads="1"/>
          </p:cNvSpPr>
          <p:nvPr/>
        </p:nvSpPr>
        <p:spPr bwMode="auto">
          <a:xfrm>
            <a:off x="4356100" y="1125538"/>
            <a:ext cx="2592388" cy="4248150"/>
          </a:xfrm>
          <a:prstGeom prst="rect">
            <a:avLst/>
          </a:prstGeom>
          <a:noFill/>
          <a:ln w="38100">
            <a:solidFill>
              <a:srgbClr val="66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4321175" y="1220788"/>
            <a:ext cx="2635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1600">
                <a:solidFill>
                  <a:srgbClr val="6699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Classification    Training</a:t>
            </a:r>
          </a:p>
        </p:txBody>
      </p:sp>
      <p:sp>
        <p:nvSpPr>
          <p:cNvPr id="207878" name="Line 6"/>
          <p:cNvSpPr>
            <a:spLocks noChangeShapeType="1"/>
          </p:cNvSpPr>
          <p:nvPr/>
        </p:nvSpPr>
        <p:spPr bwMode="auto">
          <a:xfrm>
            <a:off x="5003800" y="1484313"/>
            <a:ext cx="0" cy="142875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7879" name="Rectangle 7"/>
          <p:cNvSpPr>
            <a:spLocks noChangeArrowheads="1"/>
          </p:cNvSpPr>
          <p:nvPr/>
        </p:nvSpPr>
        <p:spPr bwMode="auto">
          <a:xfrm>
            <a:off x="4716463" y="2636838"/>
            <a:ext cx="1800225" cy="2873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0" name="Rectangle 8"/>
          <p:cNvSpPr>
            <a:spLocks noChangeArrowheads="1"/>
          </p:cNvSpPr>
          <p:nvPr/>
        </p:nvSpPr>
        <p:spPr bwMode="auto">
          <a:xfrm>
            <a:off x="4718050" y="4724400"/>
            <a:ext cx="1800225" cy="287338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1" name="Rectangle 9"/>
          <p:cNvSpPr>
            <a:spLocks noChangeArrowheads="1"/>
          </p:cNvSpPr>
          <p:nvPr/>
        </p:nvSpPr>
        <p:spPr bwMode="auto">
          <a:xfrm>
            <a:off x="4718050" y="3681413"/>
            <a:ext cx="1800225" cy="287337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882" name="Line 10"/>
          <p:cNvSpPr>
            <a:spLocks noChangeShapeType="1"/>
          </p:cNvSpPr>
          <p:nvPr/>
        </p:nvSpPr>
        <p:spPr bwMode="auto">
          <a:xfrm>
            <a:off x="6227763" y="1484313"/>
            <a:ext cx="0" cy="142875"/>
          </a:xfrm>
          <a:prstGeom prst="line">
            <a:avLst/>
          </a:prstGeom>
          <a:noFill/>
          <a:ln w="28575">
            <a:solidFill>
              <a:srgbClr val="66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5748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7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7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7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7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Multiclass SVM - Summary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400" y="1066800"/>
            <a:ext cx="7905750" cy="5334000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altLang="en-US"/>
              <a:t> Training:</a:t>
            </a:r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2400"/>
          </a:p>
          <a:p>
            <a:pPr algn="l" rtl="0"/>
            <a:r>
              <a:rPr lang="en-US" altLang="en-US"/>
              <a:t> Classification:</a:t>
            </a:r>
          </a:p>
          <a:p>
            <a:pPr lvl="1" algn="l" rtl="0"/>
            <a:endParaRPr lang="en-US" altLang="en-US" sz="2400"/>
          </a:p>
          <a:p>
            <a:pPr lvl="1" algn="l" rtl="0"/>
            <a:endParaRPr lang="en-US" altLang="en-US" sz="1000"/>
          </a:p>
          <a:p>
            <a:pPr lvl="1" algn="l" rtl="0"/>
            <a:endParaRPr lang="en-US" altLang="en-US" sz="600"/>
          </a:p>
          <a:p>
            <a:pPr algn="l" rtl="0"/>
            <a:r>
              <a:rPr lang="en-US" altLang="en-US"/>
              <a:t> Error rates:</a:t>
            </a:r>
          </a:p>
          <a:p>
            <a:pPr lvl="1" algn="l" rtl="0"/>
            <a:r>
              <a:rPr lang="en-US" altLang="en-US" sz="2400"/>
              <a:t> Bound of generalization error - only on DAGSVM</a:t>
            </a:r>
          </a:p>
          <a:p>
            <a:pPr lvl="1" algn="l" rtl="0"/>
            <a:r>
              <a:rPr lang="en-US" altLang="en-US" sz="2400"/>
              <a:t> In practice </a:t>
            </a:r>
            <a:r>
              <a:rPr lang="en-US" altLang="en-US" sz="2400">
                <a:latin typeface="Arial" panose="020B0604020202020204" pitchFamily="34" charset="0"/>
              </a:rPr>
              <a:t>–</a:t>
            </a:r>
            <a:r>
              <a:rPr lang="en-US" altLang="en-US" sz="2400"/>
              <a:t> 1-vs-1 and DAGSVM</a:t>
            </a:r>
          </a:p>
          <a:p>
            <a:pPr lvl="1" algn="l" rtl="0"/>
            <a:endParaRPr lang="en-US" altLang="en-US" sz="2400"/>
          </a:p>
          <a:p>
            <a:pPr algn="l" rtl="0"/>
            <a:r>
              <a:rPr lang="en-US" altLang="en-US"/>
              <a:t> The </a:t>
            </a:r>
            <a:r>
              <a:rPr lang="en-US" altLang="en-US">
                <a:latin typeface="Arial" panose="020B0604020202020204" pitchFamily="34" charset="0"/>
              </a:rPr>
              <a:t>“</a:t>
            </a:r>
            <a:r>
              <a:rPr lang="en-US" altLang="en-US"/>
              <a:t>one big optimization</a:t>
            </a:r>
            <a:r>
              <a:rPr lang="en-US" altLang="en-US">
                <a:latin typeface="Arial" panose="020B0604020202020204" pitchFamily="34" charset="0"/>
              </a:rPr>
              <a:t>”</a:t>
            </a:r>
            <a:r>
              <a:rPr lang="en-US" altLang="en-US"/>
              <a:t> methods</a:t>
            </a:r>
          </a:p>
          <a:p>
            <a:pPr lvl="1" algn="l" rtl="0"/>
            <a:r>
              <a:rPr lang="en-US" altLang="en-US" sz="2400"/>
              <a:t> Similar error rates</a:t>
            </a:r>
            <a:endParaRPr lang="he-IL" altLang="en-US" sz="2400"/>
          </a:p>
          <a:p>
            <a:pPr lvl="1" algn="l" rtl="0"/>
            <a:r>
              <a:rPr lang="en-US" altLang="en-US" sz="2400"/>
              <a:t> Very slow training </a:t>
            </a:r>
            <a:r>
              <a:rPr lang="en-US" altLang="en-US" sz="2400">
                <a:latin typeface="Arial" panose="020B0604020202020204" pitchFamily="34" charset="0"/>
              </a:rPr>
              <a:t>–</a:t>
            </a:r>
            <a:r>
              <a:rPr lang="en-US" altLang="en-US" sz="2400"/>
              <a:t> limited to small data sets</a:t>
            </a:r>
          </a:p>
        </p:txBody>
      </p:sp>
      <p:graphicFrame>
        <p:nvGraphicFramePr>
          <p:cNvPr id="208900" name="Group 4"/>
          <p:cNvGraphicFramePr>
            <a:graphicFrameLocks noGrp="1"/>
          </p:cNvGraphicFramePr>
          <p:nvPr>
            <p:ph sz="quarter" idx="3"/>
          </p:nvPr>
        </p:nvGraphicFramePr>
        <p:xfrm>
          <a:off x="3203575" y="1052513"/>
          <a:ext cx="4897438" cy="809563"/>
        </p:xfrm>
        <a:graphic>
          <a:graphicData uri="http://schemas.openxmlformats.org/drawingml/2006/table">
            <a:tbl>
              <a:tblPr rtl="1"/>
              <a:tblGrid>
                <a:gridCol w="1873250">
                  <a:extLst>
                    <a:ext uri="{9D8B030D-6E8A-4147-A177-3AD203B41FA5}">
                      <a16:colId xmlns:a16="http://schemas.microsoft.com/office/drawing/2014/main" val="2787783404"/>
                    </a:ext>
                  </a:extLst>
                </a:gridCol>
                <a:gridCol w="3024188">
                  <a:extLst>
                    <a:ext uri="{9D8B030D-6E8A-4147-A177-3AD203B41FA5}">
                      <a16:colId xmlns:a16="http://schemas.microsoft.com/office/drawing/2014/main" val="103740841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1-vs-rest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DAGSVM / 1-vs-1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673679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e-IL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452651"/>
                  </a:ext>
                </a:extLst>
              </a:tr>
            </a:tbl>
          </a:graphicData>
        </a:graphic>
      </p:graphicFrame>
      <p:graphicFrame>
        <p:nvGraphicFramePr>
          <p:cNvPr id="208911" name="Group 15"/>
          <p:cNvGraphicFramePr>
            <a:graphicFrameLocks noGrp="1"/>
          </p:cNvGraphicFramePr>
          <p:nvPr/>
        </p:nvGraphicFramePr>
        <p:xfrm>
          <a:off x="3219450" y="2492375"/>
          <a:ext cx="4881563" cy="796800"/>
        </p:xfrm>
        <a:graphic>
          <a:graphicData uri="http://schemas.openxmlformats.org/drawingml/2006/table">
            <a:tbl>
              <a:tblPr rtl="1"/>
              <a:tblGrid>
                <a:gridCol w="1873250">
                  <a:extLst>
                    <a:ext uri="{9D8B030D-6E8A-4147-A177-3AD203B41FA5}">
                      <a16:colId xmlns:a16="http://schemas.microsoft.com/office/drawing/2014/main" val="2552700997"/>
                    </a:ext>
                  </a:extLst>
                </a:gridCol>
                <a:gridCol w="3008313">
                  <a:extLst>
                    <a:ext uri="{9D8B030D-6E8A-4147-A177-3AD203B41FA5}">
                      <a16:colId xmlns:a16="http://schemas.microsoft.com/office/drawing/2014/main" val="2846854994"/>
                    </a:ext>
                  </a:extLst>
                </a:gridCol>
              </a:tblGrid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1-vs-1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DAGSVM / 1-vs-rest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800044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en-US" sz="20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1pPr>
                      <a:lvl2pPr marL="288925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2pPr>
                      <a:lvl3pPr marL="568325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3pPr>
                      <a:lvl4pPr marL="8572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4pPr>
                      <a:lvl5pPr marL="1146175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5pPr>
                      <a:lvl6pPr marL="16033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6pPr>
                      <a:lvl7pPr marL="20605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7pPr>
                      <a:lvl8pPr marL="25177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8pPr>
                      <a:lvl9pPr marL="2974975" algn="r" rtl="1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Arial" panose="020B0604020202020204" pitchFamily="34" charset="0"/>
                        </a:rPr>
                        <a:t>O(D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he-IL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ּ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kumimoji="0" lang="en-US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he-IL" altLang="en-US" sz="20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85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9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1" dirty="0" smtClean="0"/>
              <a:t>What happens as the number of classes increases ?</a:t>
            </a:r>
            <a:endParaRPr lang="en-US" sz="2200" dirty="0" smtClean="0"/>
          </a:p>
          <a:p>
            <a:pPr lvl="1"/>
            <a:r>
              <a:rPr lang="en-US" sz="2200" dirty="0" smtClean="0"/>
              <a:t>The cost for training and testing  will linearly  increase with the number of classes.</a:t>
            </a:r>
          </a:p>
          <a:p>
            <a:pPr lvl="1"/>
            <a:r>
              <a:rPr lang="en-US" sz="2200" dirty="0" smtClean="0"/>
              <a:t>The distinction between classes will be decreased </a:t>
            </a:r>
            <a:r>
              <a:rPr lang="en-US" sz="2200" dirty="0" smtClean="0">
                <a:sym typeface="Wingdings" pitchFamily="2" charset="2"/>
              </a:rPr>
              <a:t> accuracy </a:t>
            </a:r>
            <a:r>
              <a:rPr lang="en-US" sz="2200" dirty="0" smtClean="0"/>
              <a:t>will be decreased.</a:t>
            </a:r>
          </a:p>
          <a:p>
            <a:pPr lvl="1"/>
            <a:r>
              <a:rPr lang="en-US" sz="2200" dirty="0" smtClean="0"/>
              <a:t>Diversity of images within classes.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E.g. </a:t>
            </a:r>
          </a:p>
          <a:p>
            <a:pPr lvl="1"/>
            <a:r>
              <a:rPr lang="en-US" sz="2000" dirty="0" smtClean="0"/>
              <a:t>Caltech-256:  30,607 images,       256 categories</a:t>
            </a:r>
          </a:p>
          <a:p>
            <a:pPr lvl="1"/>
            <a:r>
              <a:rPr lang="en-US" sz="2000" dirty="0" smtClean="0"/>
              <a:t>SUN Dataset: </a:t>
            </a:r>
            <a:r>
              <a:rPr lang="fr-FR" sz="2000" dirty="0" smtClean="0"/>
              <a:t>131,072 images,      908 scene </a:t>
            </a:r>
            <a:r>
              <a:rPr lang="en-US" sz="2000" dirty="0" smtClean="0"/>
              <a:t>categories</a:t>
            </a:r>
          </a:p>
          <a:p>
            <a:pPr lvl="1"/>
            <a:r>
              <a:rPr lang="en-US" sz="2000" dirty="0" smtClean="0"/>
              <a:t>LSVRC 2013:  1.2 million images, 1000 categories</a:t>
            </a:r>
          </a:p>
          <a:p>
            <a:pPr lvl="1"/>
            <a:endParaRPr lang="en-US" sz="2200" dirty="0" smtClean="0"/>
          </a:p>
          <a:p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1"/>
            <a:ext cx="8229600" cy="1752599"/>
          </a:xfrm>
        </p:spPr>
        <p:txBody>
          <a:bodyPr/>
          <a:lstStyle/>
          <a:p>
            <a:r>
              <a:rPr lang="en-US" dirty="0" smtClean="0"/>
              <a:t>Basic Idea:</a:t>
            </a:r>
          </a:p>
          <a:p>
            <a:pPr lvl="1"/>
            <a:r>
              <a:rPr lang="en-US" dirty="0" smtClean="0"/>
              <a:t>observing that object categories are naturally hierarchical, </a:t>
            </a:r>
          </a:p>
          <a:p>
            <a:pPr lvl="1"/>
            <a:r>
              <a:rPr lang="en-US" dirty="0" smtClean="0"/>
              <a:t>Proposing hierarchical classification.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Classification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886200" y="34290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4600" y="40386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4724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09800" y="4724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57600" y="4724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15000" y="4724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58000" y="4724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791200" y="3962400"/>
            <a:ext cx="228600" cy="228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24200" y="32766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Entity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0" y="3886200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Vehicle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7162800" y="45720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Car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5943600" y="4648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Boat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0" y="46482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Dog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396240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Animal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47244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Bird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4648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Cat</a:t>
            </a:r>
            <a:endParaRPr lang="en-US" sz="1800" dirty="0"/>
          </a:p>
        </p:txBody>
      </p:sp>
      <p:sp>
        <p:nvSpPr>
          <p:cNvPr id="22" name="Oval 21"/>
          <p:cNvSpPr/>
          <p:nvPr/>
        </p:nvSpPr>
        <p:spPr>
          <a:xfrm>
            <a:off x="6096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44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192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240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0574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3622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670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2004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052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8100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148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196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340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388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8674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1722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1628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676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696200" y="5638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>
            <a:stCxn id="5" idx="3"/>
            <a:endCxn id="6" idx="6"/>
          </p:cNvCxnSpPr>
          <p:nvPr/>
        </p:nvCxnSpPr>
        <p:spPr>
          <a:xfrm flipH="1">
            <a:off x="2743200" y="3624122"/>
            <a:ext cx="1176478" cy="528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6" idx="4"/>
            <a:endCxn id="7" idx="7"/>
          </p:cNvCxnSpPr>
          <p:nvPr/>
        </p:nvCxnSpPr>
        <p:spPr>
          <a:xfrm flipH="1">
            <a:off x="1414322" y="4267200"/>
            <a:ext cx="1214578" cy="490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2" idx="2"/>
            <a:endCxn id="5" idx="5"/>
          </p:cNvCxnSpPr>
          <p:nvPr/>
        </p:nvCxnSpPr>
        <p:spPr>
          <a:xfrm flipH="1" flipV="1">
            <a:off x="4081322" y="3624122"/>
            <a:ext cx="1709878" cy="45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" idx="7"/>
            <a:endCxn id="6" idx="5"/>
          </p:cNvCxnSpPr>
          <p:nvPr/>
        </p:nvCxnSpPr>
        <p:spPr>
          <a:xfrm flipV="1">
            <a:off x="2404922" y="4233722"/>
            <a:ext cx="304800" cy="52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9" idx="0"/>
            <a:endCxn id="6" idx="5"/>
          </p:cNvCxnSpPr>
          <p:nvPr/>
        </p:nvCxnSpPr>
        <p:spPr>
          <a:xfrm flipH="1" flipV="1">
            <a:off x="2709722" y="4233722"/>
            <a:ext cx="1062178" cy="490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2" idx="4"/>
            <a:endCxn id="10" idx="0"/>
          </p:cNvCxnSpPr>
          <p:nvPr/>
        </p:nvCxnSpPr>
        <p:spPr>
          <a:xfrm flipH="1">
            <a:off x="5829300" y="4191000"/>
            <a:ext cx="762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1"/>
            <a:endCxn id="12" idx="5"/>
          </p:cNvCxnSpPr>
          <p:nvPr/>
        </p:nvCxnSpPr>
        <p:spPr>
          <a:xfrm flipH="1" flipV="1">
            <a:off x="5986322" y="4157522"/>
            <a:ext cx="905156" cy="60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0"/>
            <a:endCxn id="8" idx="4"/>
          </p:cNvCxnSpPr>
          <p:nvPr/>
        </p:nvCxnSpPr>
        <p:spPr>
          <a:xfrm flipH="1" flipV="1">
            <a:off x="2324100" y="4953000"/>
            <a:ext cx="419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7" idx="3"/>
            <a:endCxn id="22" idx="7"/>
          </p:cNvCxnSpPr>
          <p:nvPr/>
        </p:nvCxnSpPr>
        <p:spPr>
          <a:xfrm flipH="1">
            <a:off x="739682" y="4919522"/>
            <a:ext cx="512996" cy="74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0" idx="7"/>
            <a:endCxn id="11" idx="4"/>
          </p:cNvCxnSpPr>
          <p:nvPr/>
        </p:nvCxnSpPr>
        <p:spPr>
          <a:xfrm flipH="1" flipV="1">
            <a:off x="6972300" y="4953000"/>
            <a:ext cx="853982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" idx="4"/>
            <a:endCxn id="23" idx="0"/>
          </p:cNvCxnSpPr>
          <p:nvPr/>
        </p:nvCxnSpPr>
        <p:spPr>
          <a:xfrm flipH="1">
            <a:off x="990600" y="4953000"/>
            <a:ext cx="3429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7" idx="4"/>
            <a:endCxn id="24" idx="0"/>
          </p:cNvCxnSpPr>
          <p:nvPr/>
        </p:nvCxnSpPr>
        <p:spPr>
          <a:xfrm flipH="1">
            <a:off x="1295400" y="4953000"/>
            <a:ext cx="38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" idx="5"/>
            <a:endCxn id="25" idx="1"/>
          </p:cNvCxnSpPr>
          <p:nvPr/>
        </p:nvCxnSpPr>
        <p:spPr>
          <a:xfrm>
            <a:off x="1414322" y="4919522"/>
            <a:ext cx="131996" cy="74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27" idx="0"/>
            <a:endCxn id="8" idx="4"/>
          </p:cNvCxnSpPr>
          <p:nvPr/>
        </p:nvCxnSpPr>
        <p:spPr>
          <a:xfrm flipH="1" flipV="1">
            <a:off x="2324100" y="4953000"/>
            <a:ext cx="114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26" idx="7"/>
            <a:endCxn id="8" idx="4"/>
          </p:cNvCxnSpPr>
          <p:nvPr/>
        </p:nvCxnSpPr>
        <p:spPr>
          <a:xfrm flipV="1">
            <a:off x="2187482" y="4953000"/>
            <a:ext cx="136618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32" idx="7"/>
            <a:endCxn id="9" idx="4"/>
          </p:cNvCxnSpPr>
          <p:nvPr/>
        </p:nvCxnSpPr>
        <p:spPr>
          <a:xfrm flipH="1" flipV="1">
            <a:off x="3771900" y="4953000"/>
            <a:ext cx="472982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30" idx="1"/>
            <a:endCxn id="9" idx="4"/>
          </p:cNvCxnSpPr>
          <p:nvPr/>
        </p:nvCxnSpPr>
        <p:spPr>
          <a:xfrm flipV="1">
            <a:off x="3527518" y="4953000"/>
            <a:ext cx="244382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33" idx="7"/>
            <a:endCxn id="9" idx="4"/>
          </p:cNvCxnSpPr>
          <p:nvPr/>
        </p:nvCxnSpPr>
        <p:spPr>
          <a:xfrm flipH="1" flipV="1">
            <a:off x="3771900" y="4953000"/>
            <a:ext cx="777782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31" idx="0"/>
            <a:endCxn id="9" idx="4"/>
          </p:cNvCxnSpPr>
          <p:nvPr/>
        </p:nvCxnSpPr>
        <p:spPr>
          <a:xfrm flipH="1" flipV="1">
            <a:off x="3771900" y="4953000"/>
            <a:ext cx="114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35" idx="0"/>
            <a:endCxn id="10" idx="4"/>
          </p:cNvCxnSpPr>
          <p:nvPr/>
        </p:nvCxnSpPr>
        <p:spPr>
          <a:xfrm flipV="1">
            <a:off x="5715000" y="4953000"/>
            <a:ext cx="114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34" idx="0"/>
            <a:endCxn id="10" idx="4"/>
          </p:cNvCxnSpPr>
          <p:nvPr/>
        </p:nvCxnSpPr>
        <p:spPr>
          <a:xfrm flipV="1">
            <a:off x="5410200" y="4953000"/>
            <a:ext cx="419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37" idx="7"/>
            <a:endCxn id="10" idx="4"/>
          </p:cNvCxnSpPr>
          <p:nvPr/>
        </p:nvCxnSpPr>
        <p:spPr>
          <a:xfrm flipH="1" flipV="1">
            <a:off x="5829300" y="4953000"/>
            <a:ext cx="472982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36" idx="0"/>
            <a:endCxn id="10" idx="4"/>
          </p:cNvCxnSpPr>
          <p:nvPr/>
        </p:nvCxnSpPr>
        <p:spPr>
          <a:xfrm flipH="1" flipV="1">
            <a:off x="5829300" y="4953000"/>
            <a:ext cx="114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39" idx="6"/>
            <a:endCxn id="11" idx="4"/>
          </p:cNvCxnSpPr>
          <p:nvPr/>
        </p:nvCxnSpPr>
        <p:spPr>
          <a:xfrm flipH="1" flipV="1">
            <a:off x="6972300" y="4953000"/>
            <a:ext cx="6477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38" idx="0"/>
            <a:endCxn id="11" idx="4"/>
          </p:cNvCxnSpPr>
          <p:nvPr/>
        </p:nvCxnSpPr>
        <p:spPr>
          <a:xfrm flipH="1" flipV="1">
            <a:off x="6972300" y="4953000"/>
            <a:ext cx="2667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9" idx="7"/>
            <a:endCxn id="9" idx="4"/>
          </p:cNvCxnSpPr>
          <p:nvPr/>
        </p:nvCxnSpPr>
        <p:spPr>
          <a:xfrm flipV="1">
            <a:off x="3330482" y="4953000"/>
            <a:ext cx="441418" cy="70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495800" y="6172200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r>
              <a:rPr lang="en-US" sz="1600" baseline="30000" dirty="0" err="1" smtClean="0"/>
              <a:t>th</a:t>
            </a:r>
            <a:r>
              <a:rPr lang="en-US" sz="1600" baseline="30000" dirty="0" smtClean="0"/>
              <a:t>  </a:t>
            </a:r>
            <a:r>
              <a:rPr lang="en-US" sz="1600" dirty="0" smtClean="0"/>
              <a:t> class label</a:t>
            </a:r>
            <a:endParaRPr lang="en-US" sz="1600" dirty="0"/>
          </a:p>
        </p:txBody>
      </p:sp>
      <p:cxnSp>
        <p:nvCxnSpPr>
          <p:cNvPr id="135" name="Straight Arrow Connector 134"/>
          <p:cNvCxnSpPr>
            <a:stCxn id="133" idx="1"/>
            <a:endCxn id="32" idx="5"/>
          </p:cNvCxnSpPr>
          <p:nvPr/>
        </p:nvCxnSpPr>
        <p:spPr>
          <a:xfrm flipH="1" flipV="1">
            <a:off x="4244882" y="5768882"/>
            <a:ext cx="250918" cy="57259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781800" y="312420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Classifier </a:t>
            </a:r>
            <a:endParaRPr lang="en-US" sz="1600" dirty="0"/>
          </a:p>
        </p:txBody>
      </p:sp>
      <p:cxnSp>
        <p:nvCxnSpPr>
          <p:cNvPr id="137" name="Straight Arrow Connector 136"/>
          <p:cNvCxnSpPr>
            <a:stCxn id="136" idx="1"/>
            <a:endCxn id="12" idx="7"/>
          </p:cNvCxnSpPr>
          <p:nvPr/>
        </p:nvCxnSpPr>
        <p:spPr>
          <a:xfrm flipH="1">
            <a:off x="5986322" y="3293477"/>
            <a:ext cx="795478" cy="7024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36" idx="1"/>
            <a:endCxn id="11" idx="0"/>
          </p:cNvCxnSpPr>
          <p:nvPr/>
        </p:nvCxnSpPr>
        <p:spPr>
          <a:xfrm>
            <a:off x="6781800" y="3293477"/>
            <a:ext cx="190500" cy="14309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36" idx="1"/>
            <a:endCxn id="5" idx="7"/>
          </p:cNvCxnSpPr>
          <p:nvPr/>
        </p:nvCxnSpPr>
        <p:spPr>
          <a:xfrm flipH="1">
            <a:off x="4081322" y="3293477"/>
            <a:ext cx="2700478" cy="1690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8077200" y="556260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leaf nodes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8077200" y="4267200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internal </a:t>
            </a:r>
          </a:p>
          <a:p>
            <a:r>
              <a:rPr lang="en-US" sz="1400" dirty="0" smtClean="0"/>
              <a:t>nodes</a:t>
            </a:r>
            <a:endParaRPr lang="en-US" sz="1400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8001000" y="5410200"/>
            <a:ext cx="0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8001000" y="3810000"/>
            <a:ext cx="0" cy="1524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458200" cy="4525963"/>
          </a:xfrm>
        </p:spPr>
        <p:txBody>
          <a:bodyPr/>
          <a:lstStyle/>
          <a:p>
            <a:r>
              <a:rPr lang="en-US" sz="3200" dirty="0" smtClean="0"/>
              <a:t>The hierarchical tree is constructed by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By hand </a:t>
            </a:r>
            <a:r>
              <a:rPr lang="en-US" sz="2000" dirty="0" smtClean="0"/>
              <a:t>(Zweig et al, ICCV2007)</a:t>
            </a:r>
            <a:endParaRPr lang="en-US" sz="2400" dirty="0" smtClean="0"/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From external sources (e.g. </a:t>
            </a:r>
            <a:r>
              <a:rPr lang="en-US" sz="2400" dirty="0" err="1" smtClean="0"/>
              <a:t>Wordnet</a:t>
            </a:r>
            <a:r>
              <a:rPr lang="en-US" sz="2400" dirty="0" smtClean="0"/>
              <a:t>,…) </a:t>
            </a:r>
            <a:r>
              <a:rPr lang="en-US" sz="1800" dirty="0" smtClean="0"/>
              <a:t>(Li-</a:t>
            </a:r>
            <a:r>
              <a:rPr lang="en-US" sz="1800" dirty="0" err="1" smtClean="0"/>
              <a:t>Jia</a:t>
            </a:r>
            <a:r>
              <a:rPr lang="en-US" sz="1800" dirty="0" smtClean="0"/>
              <a:t> Li , CVPR2010)</a:t>
            </a:r>
            <a:endParaRPr lang="en-US" sz="2400" dirty="0" smtClean="0"/>
          </a:p>
          <a:p>
            <a:pPr lvl="1">
              <a:buFont typeface="Arial" pitchFamily="34" charset="0"/>
              <a:buChar char="–"/>
              <a:defRPr/>
            </a:pPr>
            <a:r>
              <a:rPr lang="en-US" sz="2400" dirty="0" smtClean="0"/>
              <a:t>From semantic/visual similarities:</a:t>
            </a:r>
          </a:p>
          <a:p>
            <a:pPr lvl="2"/>
            <a:r>
              <a:rPr lang="en-US" sz="2400" dirty="0" smtClean="0"/>
              <a:t>recursive </a:t>
            </a:r>
            <a:r>
              <a:rPr lang="en-US" sz="2400" b="1" u="sng" dirty="0" smtClean="0">
                <a:solidFill>
                  <a:srgbClr val="FF0000"/>
                </a:solidFill>
              </a:rPr>
              <a:t>top-down</a:t>
            </a:r>
            <a:r>
              <a:rPr lang="en-US" sz="2400" dirty="0" smtClean="0"/>
              <a:t> partitioning</a:t>
            </a:r>
          </a:p>
          <a:p>
            <a:pPr lvl="2"/>
            <a:r>
              <a:rPr lang="en-US" sz="2400" b="1" dirty="0" smtClean="0">
                <a:solidFill>
                  <a:srgbClr val="FF0000"/>
                </a:solidFill>
              </a:rPr>
              <a:t>bottom-up</a:t>
            </a:r>
            <a:r>
              <a:rPr lang="en-US" sz="2400" dirty="0" smtClean="0"/>
              <a:t> agglomerative clustering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Constructing hierarchical tree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>
            <a:noAutofit/>
          </a:bodyPr>
          <a:lstStyle/>
          <a:p>
            <a:pPr lvl="1"/>
            <a:endParaRPr lang="en-US" sz="2800" dirty="0" smtClean="0"/>
          </a:p>
          <a:p>
            <a:r>
              <a:rPr lang="en-US" sz="3200" dirty="0" smtClean="0"/>
              <a:t>Types of hierarchies: </a:t>
            </a:r>
          </a:p>
          <a:p>
            <a:pPr lvl="1"/>
            <a:r>
              <a:rPr lang="en-US" sz="2800" b="1" dirty="0" smtClean="0">
                <a:solidFill>
                  <a:srgbClr val="FF0000"/>
                </a:solidFill>
              </a:rPr>
              <a:t>Language-</a:t>
            </a:r>
            <a:r>
              <a:rPr lang="en-US" sz="2800" dirty="0" smtClean="0"/>
              <a:t>based hierarchy</a:t>
            </a:r>
          </a:p>
          <a:p>
            <a:pPr lvl="1"/>
            <a:r>
              <a:rPr lang="en-US" sz="2800" dirty="0" smtClean="0"/>
              <a:t>Low-level </a:t>
            </a:r>
            <a:r>
              <a:rPr lang="en-US" sz="2800" b="1" dirty="0" smtClean="0">
                <a:solidFill>
                  <a:srgbClr val="FF0000"/>
                </a:solidFill>
              </a:rPr>
              <a:t>visual feature </a:t>
            </a:r>
            <a:r>
              <a:rPr lang="en-US" sz="2800" dirty="0" smtClean="0"/>
              <a:t>based hierarchy. </a:t>
            </a:r>
          </a:p>
          <a:p>
            <a:pPr lvl="1"/>
            <a:r>
              <a:rPr lang="en-US" sz="2800" b="1" dirty="0" smtClean="0">
                <a:solidFill>
                  <a:srgbClr val="FF0000"/>
                </a:solidFill>
              </a:rPr>
              <a:t>Language and visual feature </a:t>
            </a:r>
            <a:r>
              <a:rPr lang="en-US" sz="2800" dirty="0" smtClean="0"/>
              <a:t>based hierarchy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hierarchies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Language-based hierarchy</a:t>
            </a:r>
          </a:p>
          <a:p>
            <a:pPr lvl="1"/>
            <a:r>
              <a:rPr lang="en-US" sz="1800" dirty="0" smtClean="0"/>
              <a:t>+ Be useful to guide the meaningful organization of images;</a:t>
            </a:r>
          </a:p>
          <a:p>
            <a:pPr lvl="1"/>
            <a:r>
              <a:rPr lang="en-US" sz="1800" dirty="0" smtClean="0"/>
              <a:t>-  ignore important visual information that connects images together. </a:t>
            </a:r>
          </a:p>
          <a:p>
            <a:pPr lvl="1"/>
            <a:r>
              <a:rPr lang="en-US" sz="1800" dirty="0" smtClean="0"/>
              <a:t>(e.g. concepts such as snowy mountains and a skiing activity are far from each other on the </a:t>
            </a:r>
            <a:r>
              <a:rPr lang="en-US" sz="1800" dirty="0" err="1" smtClean="0"/>
              <a:t>WordNet</a:t>
            </a:r>
            <a:r>
              <a:rPr lang="en-US" sz="1800" dirty="0" smtClean="0"/>
              <a:t> hierarchy, while visually they are close)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hierarchies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" y="3886200"/>
            <a:ext cx="214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snowy mountains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38862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skiing activity </a:t>
            </a:r>
            <a:endParaRPr lang="en-US" sz="1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67350" t="52747" r="5710" b="23077"/>
          <a:stretch>
            <a:fillRect/>
          </a:stretch>
        </p:blipFill>
        <p:spPr bwMode="auto">
          <a:xfrm>
            <a:off x="1295400" y="4255532"/>
            <a:ext cx="350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 l="67841" t="52788" r="5805" b="23036"/>
          <a:stretch>
            <a:fillRect/>
          </a:stretch>
        </p:blipFill>
        <p:spPr bwMode="auto">
          <a:xfrm>
            <a:off x="5486400" y="4255532"/>
            <a:ext cx="3429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Low-level visual feature based hierarchy. </a:t>
            </a:r>
          </a:p>
          <a:p>
            <a:pPr lvl="1"/>
            <a:r>
              <a:rPr lang="en-US" sz="1800" dirty="0" smtClean="0"/>
              <a:t>+ visually similar objects and concepts (e.g. shark and whale) should be close neighbors on an image hierarchy, </a:t>
            </a:r>
          </a:p>
          <a:p>
            <a:pPr lvl="1"/>
            <a:r>
              <a:rPr lang="en-US" sz="1800" dirty="0" smtClean="0"/>
              <a:t>- be difficult to interpret.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hierarchies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67480" t="52747" r="5710" b="23077"/>
          <a:stretch>
            <a:fillRect/>
          </a:stretch>
        </p:blipFill>
        <p:spPr bwMode="auto">
          <a:xfrm>
            <a:off x="1429327" y="4038600"/>
            <a:ext cx="332970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10000" y="3657600"/>
            <a:ext cx="92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shark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35814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whale</a:t>
            </a:r>
            <a:endParaRPr lang="en-US" sz="180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l="67350" t="52747" r="5710" b="23077"/>
          <a:stretch>
            <a:fillRect/>
          </a:stretch>
        </p:blipFill>
        <p:spPr bwMode="auto">
          <a:xfrm>
            <a:off x="5181600" y="3962400"/>
            <a:ext cx="350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Given :</a:t>
            </a:r>
          </a:p>
          <a:p>
            <a:pPr lvl="1"/>
            <a:r>
              <a:rPr lang="en-US" dirty="0" smtClean="0"/>
              <a:t>a pre </a:t>
            </a:r>
            <a:r>
              <a:rPr lang="en-GB" dirty="0" smtClean="0"/>
              <a:t>defined</a:t>
            </a:r>
            <a:r>
              <a:rPr lang="en-US" dirty="0" smtClean="0"/>
              <a:t> set of class-labels, e.g.</a:t>
            </a:r>
          </a:p>
          <a:p>
            <a:pPr lvl="2"/>
            <a:r>
              <a:rPr lang="en-US" i="1" dirty="0" smtClean="0"/>
              <a:t>L = {beach, trees, urban, people} </a:t>
            </a:r>
            <a:r>
              <a:rPr lang="en-US" dirty="0" smtClean="0"/>
              <a:t>and </a:t>
            </a:r>
          </a:p>
          <a:p>
            <a:pPr lvl="1"/>
            <a:r>
              <a:rPr lang="en-US" dirty="0" smtClean="0"/>
              <a:t>a set of instances from an input domain, e.g.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600" b="1" dirty="0" smtClean="0"/>
              <a:t>Multi-class</a:t>
            </a:r>
            <a:r>
              <a:rPr lang="en-US" sz="2600" dirty="0" smtClean="0"/>
              <a:t> (single-label) classification : examples are associated with a single class label; e.g. </a:t>
            </a:r>
            <a:r>
              <a:rPr lang="en-US" sz="2600" b="1" dirty="0" smtClean="0"/>
              <a:t>beach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r>
              <a:rPr lang="en-US" sz="2600" b="1" dirty="0" smtClean="0"/>
              <a:t>Multi-label</a:t>
            </a:r>
            <a:r>
              <a:rPr lang="en-US" sz="2600" dirty="0" smtClean="0"/>
              <a:t> classification: examples are associated with a label subset: e.g. {</a:t>
            </a:r>
            <a:r>
              <a:rPr lang="en-US" sz="2600" b="1" dirty="0" smtClean="0"/>
              <a:t>beach, trees</a:t>
            </a:r>
            <a:r>
              <a:rPr lang="en-US" sz="2600" dirty="0" smtClean="0"/>
              <a:t>}.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 </a:t>
            </a:r>
            <a:r>
              <a:rPr lang="en-US" dirty="0" err="1" smtClean="0"/>
              <a:t>vs</a:t>
            </a:r>
            <a:r>
              <a:rPr lang="en-US" dirty="0" smtClean="0"/>
              <a:t> multi-label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35500" t="39111" r="47500" b="44889"/>
          <a:stretch>
            <a:fillRect/>
          </a:stretch>
        </p:blipFill>
        <p:spPr bwMode="auto">
          <a:xfrm>
            <a:off x="1600200" y="2667000"/>
            <a:ext cx="3022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45534" y="6550223"/>
            <a:ext cx="469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Source:www.tsc.uc3m.es/~jesse/talks/Charla-Malaga.pdf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best way to build hierarchies for object category classification?</a:t>
            </a:r>
          </a:p>
          <a:p>
            <a:pPr lvl="1"/>
            <a:r>
              <a:rPr lang="en-US" dirty="0" smtClean="0"/>
              <a:t>Top-down vs. bottom-up</a:t>
            </a:r>
          </a:p>
          <a:p>
            <a:pPr lvl="1"/>
            <a:r>
              <a:rPr lang="en-US" dirty="0" smtClean="0"/>
              <a:t>How to choose splits at each node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Research Question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0"/>
            <a:ext cx="8229600" cy="1143000"/>
          </a:xfrm>
        </p:spPr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43098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Basic concept </a:t>
            </a:r>
          </a:p>
          <a:p>
            <a:pPr lvl="1"/>
            <a:r>
              <a:rPr lang="en-US" sz="2000" dirty="0" smtClean="0"/>
              <a:t>Categories that are easily confused should be grouped together;</a:t>
            </a:r>
          </a:p>
          <a:p>
            <a:pPr lvl="1"/>
            <a:r>
              <a:rPr lang="en-US" sz="2000" dirty="0" smtClean="0"/>
              <a:t>Decisions between easily-confused categories should be taken later in the decision tree. </a:t>
            </a:r>
          </a:p>
          <a:p>
            <a:r>
              <a:rPr lang="en-US" sz="2400" dirty="0" smtClean="0"/>
              <a:t>How it works</a:t>
            </a:r>
          </a:p>
          <a:p>
            <a:pPr lvl="1"/>
            <a:r>
              <a:rPr lang="en-US" sz="2000" dirty="0" smtClean="0"/>
              <a:t>Construct confusion matrix from training data</a:t>
            </a:r>
          </a:p>
          <a:p>
            <a:pPr lvl="1"/>
            <a:r>
              <a:rPr lang="en-US" sz="2000" dirty="0" smtClean="0"/>
              <a:t>Building Taxonomies – Bottom up</a:t>
            </a:r>
          </a:p>
          <a:p>
            <a:pPr lvl="1"/>
            <a:r>
              <a:rPr lang="en-US" sz="2000" dirty="0" smtClean="0"/>
              <a:t>Re-train top-down classifiers </a:t>
            </a:r>
          </a:p>
          <a:p>
            <a:r>
              <a:rPr lang="en-US" sz="2000" dirty="0" smtClean="0"/>
              <a:t>Limitation</a:t>
            </a:r>
          </a:p>
          <a:p>
            <a:pPr lvl="1"/>
            <a:r>
              <a:rPr lang="en-US" sz="1800" dirty="0" smtClean="0"/>
              <a:t>model class hierarchies with trees leads to </a:t>
            </a:r>
            <a:r>
              <a:rPr lang="en-US" sz="1800" b="1" dirty="0" smtClean="0"/>
              <a:t>separation problems </a:t>
            </a:r>
            <a:r>
              <a:rPr lang="en-US" sz="1800" dirty="0" smtClean="0"/>
              <a:t>when the number of categories increases.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Taxonomies</a:t>
            </a:r>
            <a:br>
              <a:rPr lang="en-US" dirty="0" smtClean="0"/>
            </a:br>
            <a:r>
              <a:rPr lang="en-US" sz="1600" dirty="0" smtClean="0"/>
              <a:t>Griffin et al. , CVPR 2008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C:\Users\zeyu\Desktop\paper2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057400"/>
            <a:ext cx="3886200" cy="33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Content Placeholder 2"/>
          <p:cNvSpPr>
            <a:spLocks noGrp="1"/>
          </p:cNvSpPr>
          <p:nvPr>
            <p:ph idx="1"/>
          </p:nvPr>
        </p:nvSpPr>
        <p:spPr>
          <a:xfrm>
            <a:off x="4343400" y="2667000"/>
            <a:ext cx="4343400" cy="16002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Train multi-class SVM with </a:t>
            </a:r>
            <a:r>
              <a:rPr lang="en-US" sz="2000" dirty="0" smtClean="0">
                <a:solidFill>
                  <a:srgbClr val="FF0000"/>
                </a:solidFill>
              </a:rPr>
              <a:t>Spatial Pyramid Matching</a:t>
            </a:r>
            <a:r>
              <a:rPr lang="en-US" sz="2000" dirty="0" smtClean="0"/>
              <a:t> kernel</a:t>
            </a:r>
          </a:p>
          <a:p>
            <a:r>
              <a:rPr lang="en-US" sz="2000" dirty="0" smtClean="0"/>
              <a:t>One vs. all classification scheme</a:t>
            </a:r>
            <a:endParaRPr lang="en-US" sz="4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5800" y="1295400"/>
            <a:ext cx="7342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Construct confusion matrix from training data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Taxonomies</a:t>
            </a:r>
            <a:br>
              <a:rPr lang="en-US" dirty="0" smtClean="0"/>
            </a:br>
            <a:r>
              <a:rPr lang="en-US" sz="1600" dirty="0" smtClean="0"/>
              <a:t> Griffin et al., CVPR 2008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Taxonomies</a:t>
            </a:r>
            <a:br>
              <a:rPr lang="en-US" dirty="0" smtClean="0"/>
            </a:br>
            <a:r>
              <a:rPr lang="en-US" sz="2000" dirty="0" smtClean="0"/>
              <a:t> Griffin et al. , CVPR 2008</a:t>
            </a:r>
            <a:endParaRPr lang="en-US" dirty="0" smtClean="0"/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Splitting the Confusion Matrix – Top Down</a:t>
            </a:r>
          </a:p>
          <a:p>
            <a:r>
              <a:rPr lang="en-US" sz="2400" dirty="0" smtClean="0"/>
              <a:t>Recursively split the confusion matrix into two parts based on the Self-Tuning Spectral Clustering algorithm</a:t>
            </a:r>
          </a:p>
          <a:p>
            <a:r>
              <a:rPr lang="en-US" sz="2400" dirty="0" smtClean="0"/>
              <a:t>Repeat process until leaves each have one category</a:t>
            </a:r>
          </a:p>
        </p:txBody>
      </p:sp>
      <p:pic>
        <p:nvPicPr>
          <p:cNvPr id="7" name="Picture 2" descr="C:\Users\zeyu\Desktop\paper2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3657600"/>
            <a:ext cx="255131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774375"/>
            <a:ext cx="228880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733800"/>
            <a:ext cx="240424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>
            <a:stCxn id="7" idx="3"/>
            <a:endCxn id="1026" idx="1"/>
          </p:cNvCxnSpPr>
          <p:nvPr/>
        </p:nvCxnSpPr>
        <p:spPr>
          <a:xfrm>
            <a:off x="3160914" y="4762500"/>
            <a:ext cx="4204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26" idx="3"/>
            <a:endCxn id="8" idx="1"/>
          </p:cNvCxnSpPr>
          <p:nvPr/>
        </p:nvCxnSpPr>
        <p:spPr>
          <a:xfrm>
            <a:off x="5985641" y="4762500"/>
            <a:ext cx="567559" cy="2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Taxonomies</a:t>
            </a:r>
            <a:br>
              <a:rPr lang="en-US" dirty="0" smtClean="0"/>
            </a:br>
            <a:r>
              <a:rPr lang="en-US" sz="2000" dirty="0" smtClean="0"/>
              <a:t> Griffin et al. , CVPR 2008</a:t>
            </a:r>
            <a:endParaRPr lang="en-US" dirty="0" smtClean="0"/>
          </a:p>
        </p:txBody>
      </p:sp>
      <p:pic>
        <p:nvPicPr>
          <p:cNvPr id="17411" name="Picture 2" descr="C:\Users\zeyu\Desktop\paper2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733800"/>
            <a:ext cx="4343400" cy="287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2590800"/>
          </a:xfrm>
        </p:spPr>
        <p:txBody>
          <a:bodyPr>
            <a:normAutofit/>
          </a:bodyPr>
          <a:lstStyle/>
          <a:p>
            <a:pPr marL="624078" indent="-51435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Building the Taxonomy – Bottom Up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 smtClean="0"/>
              <a:t>Start with each category in its own group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 smtClean="0"/>
              <a:t>Pick two groups with the most mutual confusion and combine into a larger group</a:t>
            </a:r>
          </a:p>
          <a:p>
            <a:pPr marL="624078" indent="-514350">
              <a:buFont typeface="+mj-lt"/>
              <a:buAutoNum type="arabicPeriod"/>
            </a:pPr>
            <a:r>
              <a:rPr lang="en-US" sz="2400" dirty="0" smtClean="0"/>
              <a:t>Continue until there is one group that contains all the categories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038600"/>
            <a:ext cx="228880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Training the Branch Classifiers </a:t>
            </a:r>
          </a:p>
          <a:p>
            <a:pPr>
              <a:buNone/>
            </a:pPr>
            <a:r>
              <a:rPr lang="en-US" sz="2000" dirty="0" smtClean="0"/>
              <a:t>Known the taxonomy tree of categories as a binary tree</a:t>
            </a:r>
          </a:p>
          <a:p>
            <a:r>
              <a:rPr lang="en-US" sz="2000" dirty="0" smtClean="0"/>
              <a:t>Each branch node is trained on the training images for the classes used in the decision</a:t>
            </a:r>
          </a:p>
          <a:p>
            <a:r>
              <a:rPr lang="en-US" sz="2000" dirty="0" smtClean="0"/>
              <a:t>Picked a random subset for SVM training</a:t>
            </a:r>
          </a:p>
          <a:p>
            <a:pPr lvl="1"/>
            <a:r>
              <a:rPr lang="en-US" sz="1800" dirty="0" smtClean="0"/>
              <a:t>F_{train} = 10%</a:t>
            </a:r>
          </a:p>
          <a:p>
            <a:r>
              <a:rPr lang="en-US" sz="2000" dirty="0" smtClean="0"/>
              <a:t>Split sampled training examples into two “classes”</a:t>
            </a:r>
          </a:p>
          <a:p>
            <a:r>
              <a:rPr lang="en-US" sz="2200" dirty="0" smtClean="0"/>
              <a:t>Trained an SVM for those two “classes”</a:t>
            </a:r>
          </a:p>
          <a:p>
            <a:pPr lvl="1"/>
            <a:r>
              <a:rPr lang="en-US" sz="1800" dirty="0" smtClean="0"/>
              <a:t>Spatial Pyramid Matching kernel again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Taxonomies</a:t>
            </a:r>
            <a:br>
              <a:rPr kumimoji="0" lang="en-US" sz="4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lang="en-US" sz="2000" dirty="0" smtClean="0"/>
              <a:t> Griffin et al.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, CVPR 2008</a:t>
            </a:r>
            <a:endParaRPr kumimoji="0" lang="en-US" sz="41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990600" y="5257800"/>
            <a:ext cx="69565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itchFamily="34" charset="0"/>
              </a:rPr>
              <a:t>5x </a:t>
            </a:r>
            <a:r>
              <a:rPr lang="en-US" dirty="0">
                <a:latin typeface="Calibri" pitchFamily="34" charset="0"/>
              </a:rPr>
              <a:t>speed up with 10% performance drop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229600" cy="202387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Basic concept </a:t>
            </a:r>
          </a:p>
          <a:p>
            <a:pPr lvl="1"/>
            <a:r>
              <a:rPr lang="en-US" sz="2000" dirty="0" smtClean="0"/>
              <a:t>As # of classes grows, finding partitions in the feature space becomes more difficult.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Avoid disjoint partitioning by postponing difficult classification decisions.</a:t>
            </a:r>
          </a:p>
          <a:p>
            <a:pPr lvl="1"/>
            <a:r>
              <a:rPr lang="en-US" sz="2000" dirty="0" smtClean="0"/>
              <a:t>relaxed hierarchy – do not force classes that lie on a partition boundary into either partition (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include both).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Relaxed </a:t>
            </a:r>
            <a:r>
              <a:rPr lang="en-US" dirty="0" err="1" smtClean="0"/>
              <a:t>hierachy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err="1" smtClean="0"/>
              <a:t>Marszaklek</a:t>
            </a:r>
            <a:r>
              <a:rPr lang="en-US" sz="1600" dirty="0" smtClean="0"/>
              <a:t>, ECCV 2008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825" y="4575817"/>
            <a:ext cx="4067175" cy="228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13819"/>
          <a:stretch>
            <a:fillRect/>
          </a:stretch>
        </p:blipFill>
        <p:spPr bwMode="auto">
          <a:xfrm>
            <a:off x="228600" y="3667125"/>
            <a:ext cx="1900910" cy="14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3640544"/>
            <a:ext cx="1905000" cy="1550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5257800"/>
            <a:ext cx="11239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hape 10"/>
          <p:cNvCxnSpPr>
            <a:stCxn id="4100" idx="3"/>
            <a:endCxn id="4098" idx="0"/>
          </p:cNvCxnSpPr>
          <p:nvPr/>
        </p:nvCxnSpPr>
        <p:spPr>
          <a:xfrm>
            <a:off x="4495800" y="4415835"/>
            <a:ext cx="2614613" cy="1599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099" idx="3"/>
            <a:endCxn id="4100" idx="1"/>
          </p:cNvCxnSpPr>
          <p:nvPr/>
        </p:nvCxnSpPr>
        <p:spPr>
          <a:xfrm>
            <a:off x="2129510" y="4415753"/>
            <a:ext cx="461290" cy="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it works</a:t>
            </a:r>
          </a:p>
          <a:p>
            <a:pPr lvl="1"/>
            <a:r>
              <a:rPr lang="en-US" sz="2000" dirty="0" smtClean="0"/>
              <a:t>Building relaxed hierarchy</a:t>
            </a:r>
          </a:p>
          <a:p>
            <a:pPr lvl="1"/>
            <a:r>
              <a:rPr lang="en-US" sz="2000" dirty="0" smtClean="0"/>
              <a:t>Train top-down classifiers using hierarchy</a:t>
            </a:r>
          </a:p>
          <a:p>
            <a:r>
              <a:rPr lang="en-US" sz="2000" dirty="0" smtClean="0"/>
              <a:t>Limitation</a:t>
            </a:r>
          </a:p>
          <a:p>
            <a:pPr lvl="1"/>
            <a:r>
              <a:rPr lang="en-US" sz="1800" dirty="0" smtClean="0"/>
              <a:t>Does not scale well in terms of the classification accuracy.</a:t>
            </a:r>
          </a:p>
          <a:p>
            <a:r>
              <a:rPr lang="en-US" sz="2000" dirty="0" smtClean="0"/>
              <a:t>Complexity </a:t>
            </a:r>
            <a:r>
              <a:rPr lang="en-US" sz="2000" i="1" dirty="0" smtClean="0"/>
              <a:t>O</a:t>
            </a:r>
            <a:r>
              <a:rPr lang="en-US" sz="2000" dirty="0" smtClean="0"/>
              <a:t>(</a:t>
            </a:r>
            <a:r>
              <a:rPr lang="en-US" sz="2000" i="1" dirty="0" err="1" smtClean="0"/>
              <a:t>mlogK</a:t>
            </a:r>
            <a:r>
              <a:rPr lang="en-US" sz="2000" dirty="0" smtClean="0"/>
              <a:t>) 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Relaxed </a:t>
            </a:r>
            <a:r>
              <a:rPr lang="en-US" dirty="0" err="1" smtClean="0"/>
              <a:t>hierachy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err="1" smtClean="0"/>
              <a:t>Marszaklek</a:t>
            </a:r>
            <a:r>
              <a:rPr lang="en-US" sz="1600" dirty="0" smtClean="0"/>
              <a:t>, ECCV 2008</a:t>
            </a:r>
            <a:endParaRPr lang="en-US" sz="1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 smtClean="0"/>
              <a:t>Relaxed </a:t>
            </a:r>
            <a:r>
              <a:rPr lang="en-US" dirty="0" err="1" smtClean="0"/>
              <a:t>hierachy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err="1" smtClean="0"/>
              <a:t>Marszaklek</a:t>
            </a:r>
            <a:r>
              <a:rPr lang="en-US" sz="1600" dirty="0" smtClean="0"/>
              <a:t>, ECCV 2008</a:t>
            </a:r>
            <a:endParaRPr lang="en-US" dirty="0"/>
          </a:p>
        </p:txBody>
      </p:sp>
      <p:sp>
        <p:nvSpPr>
          <p:cNvPr id="6147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Building top-down relaxed hierarchy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209800"/>
            <a:ext cx="5941714" cy="36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first class is generic and treats the label space as “flat”.</a:t>
            </a:r>
          </a:p>
          <a:p>
            <a:pPr lvl="1"/>
            <a:r>
              <a:rPr lang="en-US" dirty="0" smtClean="0"/>
              <a:t>One –</a:t>
            </a:r>
            <a:r>
              <a:rPr lang="en-US" dirty="0" err="1" smtClean="0"/>
              <a:t>vs</a:t>
            </a:r>
            <a:r>
              <a:rPr lang="en-US" dirty="0" smtClean="0"/>
              <a:t> – All classification</a:t>
            </a:r>
          </a:p>
          <a:p>
            <a:pPr lvl="1"/>
            <a:r>
              <a:rPr lang="en-US" dirty="0" smtClean="0"/>
              <a:t>One –</a:t>
            </a:r>
            <a:r>
              <a:rPr lang="en-US" dirty="0" err="1" smtClean="0"/>
              <a:t>vs</a:t>
            </a:r>
            <a:r>
              <a:rPr lang="en-US" dirty="0" smtClean="0"/>
              <a:t>-One classification</a:t>
            </a:r>
          </a:p>
          <a:p>
            <a:pPr lvl="1">
              <a:buNone/>
            </a:pPr>
            <a:r>
              <a:rPr lang="en-US" dirty="0" smtClean="0"/>
              <a:t>   (using winner-takes-all)</a:t>
            </a:r>
          </a:p>
          <a:p>
            <a:r>
              <a:rPr lang="en-US" dirty="0" smtClean="0"/>
              <a:t>The second class of methods reduces the test time by exploiting the hierarchical structure/tree. The hierarchy is constructed by</a:t>
            </a:r>
          </a:p>
          <a:p>
            <a:pPr lvl="1"/>
            <a:r>
              <a:rPr lang="en-US" dirty="0" smtClean="0"/>
              <a:t>recursive top-down partitioning.</a:t>
            </a:r>
          </a:p>
          <a:p>
            <a:pPr lvl="1"/>
            <a:r>
              <a:rPr lang="en-US" dirty="0" smtClean="0"/>
              <a:t>bottom-up agglomerative clustering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 smtClean="0"/>
              <a:t>Relaxed </a:t>
            </a:r>
            <a:r>
              <a:rPr lang="en-US" dirty="0" err="1" smtClean="0"/>
              <a:t>hierachy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1600" dirty="0" err="1" smtClean="0"/>
              <a:t>Marszaklek</a:t>
            </a:r>
            <a:r>
              <a:rPr lang="en-US" sz="1600" dirty="0" smtClean="0"/>
              <a:t>, ECCV 2008</a:t>
            </a:r>
            <a:endParaRPr lang="en-US" dirty="0"/>
          </a:p>
        </p:txBody>
      </p:sp>
      <p:pic>
        <p:nvPicPr>
          <p:cNvPr id="7171" name="Picture 2" descr="C:\Users\zeyu\Desktop\overl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502443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3" descr="C:\Users\zeyu\Desktop\DAG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096000" y="2514600"/>
            <a:ext cx="2228850" cy="2362200"/>
          </a:xfrm>
        </p:spPr>
      </p:pic>
      <p:sp>
        <p:nvSpPr>
          <p:cNvPr id="5" name="TextBox 4"/>
          <p:cNvSpPr txBox="1"/>
          <p:nvPr/>
        </p:nvSpPr>
        <p:spPr>
          <a:xfrm>
            <a:off x="609600" y="1625025"/>
            <a:ext cx="6697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Building top-down relaxed 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Relaxed </a:t>
            </a:r>
            <a:r>
              <a:rPr lang="en-US" dirty="0" err="1" smtClean="0"/>
              <a:t>hierachy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err="1" smtClean="0"/>
              <a:t>Marszaklek</a:t>
            </a:r>
            <a:r>
              <a:rPr lang="en-US" sz="1600" dirty="0" smtClean="0"/>
              <a:t>, ECCV 2008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Train/test top-down classifiers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Training hierarchy: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 smtClean="0"/>
              <a:t>For each node of DAG, samples of [</a:t>
            </a:r>
            <a:r>
              <a:rPr lang="en-US" sz="2000" dirty="0" err="1" smtClean="0"/>
              <a:t>Ln</a:t>
            </a:r>
            <a:r>
              <a:rPr lang="en-US" sz="2000" dirty="0" smtClean="0"/>
              <a:t>\</a:t>
            </a:r>
            <a:r>
              <a:rPr lang="en-US" sz="2000" dirty="0" err="1" smtClean="0"/>
              <a:t>Rn</a:t>
            </a:r>
            <a:r>
              <a:rPr lang="en-US" sz="2000" dirty="0" smtClean="0"/>
              <a:t>] as positive sample, [</a:t>
            </a:r>
            <a:r>
              <a:rPr lang="en-US" sz="2000" dirty="0" err="1" smtClean="0"/>
              <a:t>Rn</a:t>
            </a:r>
            <a:r>
              <a:rPr lang="en-US" sz="2000" dirty="0" smtClean="0"/>
              <a:t>\</a:t>
            </a:r>
            <a:r>
              <a:rPr lang="en-US" sz="2000" dirty="0" err="1" smtClean="0"/>
              <a:t>Ln</a:t>
            </a:r>
            <a:r>
              <a:rPr lang="en-US" sz="2000" dirty="0" smtClean="0"/>
              <a:t>] as negative samples;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 smtClean="0"/>
              <a:t>Samples in classes </a:t>
            </a:r>
            <a:r>
              <a:rPr lang="en-US" sz="2000" dirty="0" err="1" smtClean="0"/>
              <a:t>Xn</a:t>
            </a:r>
            <a:r>
              <a:rPr lang="en-US" sz="2000" dirty="0" smtClean="0"/>
              <a:t>=</a:t>
            </a:r>
            <a:r>
              <a:rPr lang="en-US" sz="2000" dirty="0" err="1" smtClean="0"/>
              <a:t>Ln</a:t>
            </a:r>
            <a:r>
              <a:rPr lang="en-US" sz="2000" dirty="0" smtClean="0"/>
              <a:t> </a:t>
            </a:r>
            <a:r>
              <a:rPr lang="az-Cyrl-AZ" sz="2000" dirty="0" smtClean="0"/>
              <a:t>П</a:t>
            </a:r>
            <a:r>
              <a:rPr lang="en-US" sz="2000" dirty="0" smtClean="0"/>
              <a:t> </a:t>
            </a:r>
            <a:r>
              <a:rPr lang="en-US" sz="2000" dirty="0" err="1" smtClean="0"/>
              <a:t>Rn</a:t>
            </a:r>
            <a:r>
              <a:rPr lang="en-US" sz="2000" dirty="0" smtClean="0"/>
              <a:t> not for training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Testing: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 smtClean="0"/>
              <a:t>Traversal DAG until a leaf is reached.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000" dirty="0" smtClean="0"/>
              <a:t>The decision is either directly the class label (leaves containing one class), or performing OAR classification on the remaining classes in current leaf.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00200"/>
            <a:ext cx="7086600" cy="838200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Creating semantic image hierarchy by incorporating both image (regions in image) and tag information.</a:t>
            </a:r>
          </a:p>
          <a:p>
            <a:r>
              <a:rPr lang="en-US" sz="1600" dirty="0" smtClean="0"/>
              <a:t>Using top down approach ( base on Gibbs sampling algorithm)</a:t>
            </a:r>
          </a:p>
          <a:p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err="1" smtClean="0"/>
              <a:t>Semantivisual</a:t>
            </a:r>
            <a:r>
              <a:rPr lang="en-US" sz="4400" dirty="0" smtClean="0"/>
              <a:t> Image Hierarchy</a:t>
            </a:r>
            <a:br>
              <a:rPr lang="en-US" sz="4400" dirty="0" smtClean="0"/>
            </a:br>
            <a:r>
              <a:rPr lang="en-US" sz="4400" dirty="0" smtClean="0"/>
              <a:t> </a:t>
            </a:r>
            <a:r>
              <a:rPr lang="en-US" sz="2000" dirty="0" smtClean="0"/>
              <a:t>Li-</a:t>
            </a:r>
            <a:r>
              <a:rPr lang="en-US" sz="2000" dirty="0" err="1" smtClean="0"/>
              <a:t>Jia</a:t>
            </a:r>
            <a:r>
              <a:rPr lang="en-US" sz="2000" dirty="0" smtClean="0"/>
              <a:t> Li , CVPR2010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667000"/>
            <a:ext cx="557657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3048000"/>
            <a:ext cx="269395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confusion matrix and Optimizing the tree loss to build label tree.</a:t>
            </a:r>
          </a:p>
          <a:p>
            <a:r>
              <a:rPr lang="en-US" dirty="0" smtClean="0"/>
              <a:t>Convert label space to embedded label space to reduce the evaluation cost.</a:t>
            </a:r>
          </a:p>
          <a:p>
            <a:r>
              <a:rPr lang="en-US" dirty="0" smtClean="0"/>
              <a:t>The partitioning of classes does not allow overlap.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Label Embedding Tree</a:t>
            </a:r>
            <a:br>
              <a:rPr lang="en-US" dirty="0" smtClean="0"/>
            </a:br>
            <a:r>
              <a:rPr lang="en-US" sz="1800" dirty="0" err="1" smtClean="0"/>
              <a:t>Bengio</a:t>
            </a:r>
            <a:r>
              <a:rPr lang="en-US" sz="1800" dirty="0" smtClean="0"/>
              <a:t> et al., NIPS 2010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077200" cy="2743200"/>
          </a:xfrm>
        </p:spPr>
        <p:txBody>
          <a:bodyPr>
            <a:noAutofit/>
          </a:bodyPr>
          <a:lstStyle/>
          <a:p>
            <a:r>
              <a:rPr lang="en-US" sz="2400" dirty="0" smtClean="0"/>
              <a:t>Basic concept </a:t>
            </a:r>
          </a:p>
          <a:p>
            <a:pPr lvl="1"/>
            <a:r>
              <a:rPr lang="en-US" sz="2000" b="1" dirty="0" smtClean="0">
                <a:solidFill>
                  <a:srgbClr val="000000"/>
                </a:solidFill>
              </a:rPr>
              <a:t>each node </a:t>
            </a:r>
            <a:r>
              <a:rPr lang="en-US" sz="2000" dirty="0" smtClean="0"/>
              <a:t>is associated with a </a:t>
            </a:r>
            <a:r>
              <a:rPr lang="en-US" sz="2000" b="1" dirty="0" smtClean="0"/>
              <a:t>subset of class labels</a:t>
            </a:r>
            <a:r>
              <a:rPr lang="en-US" sz="2000" dirty="0" smtClean="0"/>
              <a:t> and a </a:t>
            </a:r>
            <a:r>
              <a:rPr lang="en-US" sz="2000" b="1" dirty="0" smtClean="0"/>
              <a:t>linear classifier </a:t>
            </a:r>
            <a:r>
              <a:rPr lang="en-US" sz="2000" dirty="0" smtClean="0"/>
              <a:t>that determines which branch to follow.</a:t>
            </a:r>
          </a:p>
          <a:p>
            <a:pPr lvl="1"/>
            <a:r>
              <a:rPr lang="en-US" sz="2000" dirty="0" smtClean="0"/>
              <a:t>Top down approach</a:t>
            </a:r>
            <a:endParaRPr lang="en-US" sz="2400" dirty="0" smtClean="0"/>
          </a:p>
          <a:p>
            <a:r>
              <a:rPr lang="en-US" sz="2400" dirty="0" smtClean="0"/>
              <a:t>How it works</a:t>
            </a:r>
          </a:p>
          <a:p>
            <a:pPr lvl="1"/>
            <a:r>
              <a:rPr lang="en-US" sz="2000" dirty="0" smtClean="0"/>
              <a:t>It partitions the classes </a:t>
            </a:r>
            <a:r>
              <a:rPr lang="en-US" sz="2000" b="1" dirty="0" smtClean="0"/>
              <a:t>into a fixed number of child nodes </a:t>
            </a:r>
            <a:r>
              <a:rPr lang="en-US" sz="2000" dirty="0" smtClean="0"/>
              <a:t>and </a:t>
            </a:r>
            <a:r>
              <a:rPr lang="en-US" sz="2000" b="1" dirty="0" smtClean="0"/>
              <a:t>learns the classifier weights for each of the children</a:t>
            </a:r>
            <a:r>
              <a:rPr lang="en-US" sz="2000" dirty="0" smtClean="0"/>
              <a:t>. It then recursively repeats for each child.</a:t>
            </a:r>
          </a:p>
          <a:p>
            <a:pPr lvl="1"/>
            <a:r>
              <a:rPr lang="en-US" sz="2000" dirty="0" smtClean="0"/>
              <a:t>A test example travels from the root of the tree to a leaf node associated with a single class label .</a:t>
            </a:r>
          </a:p>
          <a:p>
            <a:r>
              <a:rPr lang="en-US" sz="2400" dirty="0" smtClean="0"/>
              <a:t>Limitation</a:t>
            </a:r>
          </a:p>
          <a:p>
            <a:pPr lvl="1"/>
            <a:r>
              <a:rPr lang="en-US" sz="2000" dirty="0" smtClean="0"/>
              <a:t>fix two parameters: the number of children Q for each node, and the maximum depth H of the tree. </a:t>
            </a:r>
            <a:endParaRPr lang="en-US" sz="1800" dirty="0" smtClean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Efficient Label Tree </a:t>
            </a:r>
            <a:br>
              <a:rPr lang="en-US" sz="4400" dirty="0" smtClean="0"/>
            </a:br>
            <a:r>
              <a:rPr lang="en-US" sz="2000" dirty="0" smtClean="0"/>
              <a:t>J. Deng, </a:t>
            </a:r>
            <a:r>
              <a:rPr lang="en-US" sz="2000" i="1" dirty="0" smtClean="0"/>
              <a:t>NIPS </a:t>
            </a:r>
            <a:r>
              <a:rPr lang="en-US" sz="2000" dirty="0" smtClean="0"/>
              <a:t>2011</a:t>
            </a:r>
            <a:endParaRPr lang="en-US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Efficient Label Tree </a:t>
            </a:r>
            <a:br>
              <a:rPr lang="en-US" sz="4400" dirty="0" smtClean="0"/>
            </a:br>
            <a:r>
              <a:rPr lang="en-US" sz="2000" dirty="0" smtClean="0"/>
              <a:t>J. Deng, </a:t>
            </a:r>
            <a:r>
              <a:rPr lang="en-US" sz="2000" i="1" dirty="0" smtClean="0"/>
              <a:t>NIPS </a:t>
            </a:r>
            <a:r>
              <a:rPr lang="en-US" sz="2000" dirty="0" smtClean="0"/>
              <a:t>2011</a:t>
            </a:r>
            <a:endParaRPr 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881188"/>
            <a:ext cx="835342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Build relaxed hierarchy</a:t>
            </a:r>
          </a:p>
          <a:p>
            <a:pPr lvl="1"/>
            <a:r>
              <a:rPr lang="en-US" sz="2000" dirty="0" smtClean="0"/>
              <a:t>Use confusion matrix.</a:t>
            </a:r>
          </a:p>
          <a:p>
            <a:pPr lvl="1"/>
            <a:r>
              <a:rPr lang="en-US" sz="1600" dirty="0" smtClean="0"/>
              <a:t>color the classes as one of {-I, 0, + I}, where</a:t>
            </a:r>
          </a:p>
          <a:p>
            <a:pPr lvl="2"/>
            <a:r>
              <a:rPr lang="en-US" sz="1400" dirty="0" smtClean="0"/>
              <a:t>classes colored as -1 will be learned to separate from those with color + l. </a:t>
            </a:r>
          </a:p>
          <a:p>
            <a:pPr lvl="2"/>
            <a:r>
              <a:rPr lang="en-US" sz="1400" dirty="0" smtClean="0"/>
              <a:t>Classes with color 0 will be ignored in the node binary classification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Relaxed Hierarchy</a:t>
            </a:r>
            <a:br>
              <a:rPr lang="en-US" dirty="0" smtClean="0"/>
            </a:br>
            <a:r>
              <a:rPr lang="en-US" sz="1800" dirty="0" err="1" smtClean="0"/>
              <a:t>Gao</a:t>
            </a:r>
            <a:r>
              <a:rPr lang="en-US" sz="1800" dirty="0" smtClean="0"/>
              <a:t> et al. ICCV2011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124200"/>
            <a:ext cx="5638800" cy="293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6928" indent="-457200">
              <a:buFont typeface="+mj-lt"/>
              <a:buAutoNum type="arabicPeriod"/>
            </a:pPr>
            <a:r>
              <a:rPr lang="en-US" sz="2000" dirty="0" smtClean="0"/>
              <a:t>Estimating confusion matrix</a:t>
            </a:r>
          </a:p>
          <a:p>
            <a:pPr marL="566928" indent="-457200">
              <a:buFont typeface="+mj-lt"/>
              <a:buAutoNum type="arabicPeriod"/>
            </a:pPr>
            <a:r>
              <a:rPr lang="en-US" sz="2000" dirty="0" smtClean="0"/>
              <a:t>Training relaxed hierarchy </a:t>
            </a:r>
          </a:p>
          <a:p>
            <a:pPr marL="822960" lvl="1" indent="-457200">
              <a:buFont typeface="+mj-lt"/>
              <a:buAutoNum type="arabicPeriod" startAt="21"/>
            </a:pPr>
            <a:r>
              <a:rPr lang="en-US" sz="1600" dirty="0" smtClean="0"/>
              <a:t>Training internal nodes</a:t>
            </a:r>
          </a:p>
          <a:p>
            <a:pPr marL="822960" lvl="1" indent="-457200"/>
            <a:r>
              <a:rPr lang="en-US" sz="1600" dirty="0" smtClean="0"/>
              <a:t>Root:</a:t>
            </a:r>
          </a:p>
          <a:p>
            <a:pPr marL="1060704" lvl="2" indent="-457200"/>
            <a:r>
              <a:rPr lang="en-US" sz="1400" dirty="0" err="1" smtClean="0"/>
              <a:t>get_bottom_up_initialization</a:t>
            </a:r>
            <a:endParaRPr lang="en-US" sz="1400" dirty="0" smtClean="0"/>
          </a:p>
          <a:p>
            <a:pPr marL="1344168" lvl="3" indent="-457200"/>
            <a:r>
              <a:rPr lang="en-US" sz="1200" dirty="0" smtClean="0"/>
              <a:t>sort confusion matrix.</a:t>
            </a:r>
          </a:p>
          <a:p>
            <a:pPr marL="1344168" lvl="3" indent="-457200"/>
            <a:r>
              <a:rPr lang="en-US" sz="1200" dirty="0" smtClean="0"/>
              <a:t>get the pairs of classes with minimum confusions (little confusion)</a:t>
            </a:r>
          </a:p>
          <a:p>
            <a:pPr marL="1344168" lvl="3" indent="-457200"/>
            <a:r>
              <a:rPr lang="en-US" sz="1200" dirty="0" smtClean="0"/>
              <a:t>Assign label:</a:t>
            </a:r>
          </a:p>
          <a:p>
            <a:pPr lvl="4"/>
            <a:r>
              <a:rPr lang="en-US" sz="1300" dirty="0" smtClean="0"/>
              <a:t>mu{</a:t>
            </a:r>
            <a:r>
              <a:rPr lang="en-US" sz="1300" dirty="0" err="1" smtClean="0"/>
              <a:t>i</a:t>
            </a:r>
            <a:r>
              <a:rPr lang="en-US" sz="1300" dirty="0" smtClean="0"/>
              <a:t>} = zeros(</a:t>
            </a:r>
            <a:r>
              <a:rPr lang="en-US" sz="1300" dirty="0" err="1" smtClean="0"/>
              <a:t>num_classes</a:t>
            </a:r>
            <a:r>
              <a:rPr lang="en-US" sz="1300" dirty="0" smtClean="0"/>
              <a:t>, 1);</a:t>
            </a:r>
          </a:p>
          <a:p>
            <a:pPr lvl="4"/>
            <a:r>
              <a:rPr lang="en-US" sz="1300" dirty="0" smtClean="0"/>
              <a:t>mu{</a:t>
            </a:r>
            <a:r>
              <a:rPr lang="en-US" sz="1300" dirty="0" err="1" smtClean="0"/>
              <a:t>i</a:t>
            </a:r>
            <a:r>
              <a:rPr lang="en-US" sz="1300" dirty="0" smtClean="0"/>
              <a:t>}(</a:t>
            </a:r>
            <a:r>
              <a:rPr lang="en-US" sz="1300" dirty="0" err="1" smtClean="0"/>
              <a:t>min_col_indx</a:t>
            </a:r>
            <a:r>
              <a:rPr lang="en-US" sz="1300" dirty="0" smtClean="0"/>
              <a:t>) = 1;</a:t>
            </a:r>
          </a:p>
          <a:p>
            <a:pPr lvl="4"/>
            <a:r>
              <a:rPr lang="en-US" sz="1300" dirty="0" smtClean="0"/>
              <a:t>mu{</a:t>
            </a:r>
            <a:r>
              <a:rPr lang="en-US" sz="1300" dirty="0" err="1" smtClean="0"/>
              <a:t>i</a:t>
            </a:r>
            <a:r>
              <a:rPr lang="en-US" sz="1300" dirty="0" smtClean="0"/>
              <a:t>}(</a:t>
            </a:r>
            <a:r>
              <a:rPr lang="en-US" sz="1300" dirty="0" err="1" smtClean="0"/>
              <a:t>min_row_indx</a:t>
            </a:r>
            <a:r>
              <a:rPr lang="en-US" sz="1300" dirty="0" smtClean="0"/>
              <a:t>) = -1;</a:t>
            </a:r>
          </a:p>
          <a:p>
            <a:pPr lvl="4"/>
            <a:r>
              <a:rPr lang="en-US" sz="1300" dirty="0" smtClean="0"/>
              <a:t>Internal</a:t>
            </a:r>
            <a:endParaRPr lang="en-US" sz="3900" dirty="0" smtClean="0"/>
          </a:p>
          <a:p>
            <a:pPr marL="822960" lvl="1" indent="-457200">
              <a:buNone/>
            </a:pPr>
            <a:endParaRPr lang="en-US" sz="1600" dirty="0" smtClean="0"/>
          </a:p>
          <a:p>
            <a:pPr marL="822960" lvl="1" indent="-457200">
              <a:buFont typeface="+mj-lt"/>
              <a:buAutoNum type="arabicPeriod" startAt="21"/>
            </a:pPr>
            <a:r>
              <a:rPr lang="en-US" sz="1600" dirty="0" smtClean="0"/>
              <a:t>Training leaf nodes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Relaxed Hierarchy</a:t>
            </a:r>
            <a:br>
              <a:rPr lang="en-US" dirty="0" smtClean="0"/>
            </a:br>
            <a:r>
              <a:rPr lang="en-US" sz="1800" dirty="0" err="1" smtClean="0"/>
              <a:t>Gao</a:t>
            </a:r>
            <a:r>
              <a:rPr lang="en-US" sz="1800" dirty="0" smtClean="0"/>
              <a:t> et al. ICCV2011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Computational efficiency ( testing costs are also reduced from O(K) to O(</a:t>
            </a:r>
            <a:r>
              <a:rPr lang="en-US" dirty="0" err="1" smtClean="0"/>
              <a:t>logK</a:t>
            </a:r>
            <a:r>
              <a:rPr lang="en-US" dirty="0" smtClean="0"/>
              <a:t>)).</a:t>
            </a:r>
          </a:p>
          <a:p>
            <a:pPr lvl="1"/>
            <a:r>
              <a:rPr lang="en-US" dirty="0" smtClean="0"/>
              <a:t>Appropriating with  the large number of classes.</a:t>
            </a:r>
          </a:p>
          <a:p>
            <a:pPr lvl="1"/>
            <a:r>
              <a:rPr lang="en-US" dirty="0" smtClean="0"/>
              <a:t>Hierarchical information </a:t>
            </a:r>
          </a:p>
          <a:p>
            <a:pPr lvl="2"/>
            <a:r>
              <a:rPr lang="en-US" dirty="0" smtClean="0"/>
              <a:t>Can reduce classification error ( e.g. c</a:t>
            </a:r>
            <a:r>
              <a:rPr lang="en-US" altLang="zh-CN" sz="2200" dirty="0" smtClean="0"/>
              <a:t>lassifying a “dog” as “cat” is probably not as bad as classifying it as “microwave”).</a:t>
            </a:r>
          </a:p>
          <a:p>
            <a:pPr lvl="2"/>
            <a:r>
              <a:rPr lang="en-US" altLang="zh-CN" sz="2200" dirty="0" smtClean="0"/>
              <a:t>Be applied in image retrieval or annotation.</a:t>
            </a:r>
          </a:p>
          <a:p>
            <a:pPr lvl="1"/>
            <a:endParaRPr lang="en-US" altLang="zh-CN" sz="2400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Tree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Creating tree structure is complex.</a:t>
            </a:r>
          </a:p>
          <a:p>
            <a:pPr lvl="1"/>
            <a:r>
              <a:rPr lang="en-US" dirty="0" smtClean="0"/>
              <a:t>Cost for training of classifier at each node.</a:t>
            </a:r>
          </a:p>
          <a:p>
            <a:pPr lvl="1"/>
            <a:r>
              <a:rPr lang="en-US" dirty="0" smtClean="0"/>
              <a:t>Classification accuracy depend classifier at each node.</a:t>
            </a:r>
          </a:p>
          <a:p>
            <a:pPr lvl="1"/>
            <a:r>
              <a:rPr lang="en-US" dirty="0" smtClean="0"/>
              <a:t>Class overlapping problem: allow/ not allow ?</a:t>
            </a:r>
          </a:p>
          <a:p>
            <a:pPr lvl="1"/>
            <a:r>
              <a:rPr lang="en-US" dirty="0" smtClean="0"/>
              <a:t>Use same feature vector to traverse from root node to leaf node.</a:t>
            </a:r>
          </a:p>
          <a:p>
            <a:pPr lvl="1"/>
            <a:r>
              <a:rPr lang="en-US" dirty="0" smtClean="0"/>
              <a:t>Don’t use information about density of samples in the classes.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Tree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Multiclass SVM</a:t>
            </a:r>
          </a:p>
        </p:txBody>
      </p:sp>
      <p:sp>
        <p:nvSpPr>
          <p:cNvPr id="180227" name="Oval 3"/>
          <p:cNvSpPr>
            <a:spLocks noChangeArrowheads="1"/>
          </p:cNvSpPr>
          <p:nvPr/>
        </p:nvSpPr>
        <p:spPr bwMode="auto">
          <a:xfrm>
            <a:off x="6269038" y="19843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28" name="Oval 4"/>
          <p:cNvSpPr>
            <a:spLocks noChangeArrowheads="1"/>
          </p:cNvSpPr>
          <p:nvPr/>
        </p:nvSpPr>
        <p:spPr bwMode="auto">
          <a:xfrm>
            <a:off x="6497638" y="25939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29" name="Oval 5"/>
          <p:cNvSpPr>
            <a:spLocks noChangeArrowheads="1"/>
          </p:cNvSpPr>
          <p:nvPr/>
        </p:nvSpPr>
        <p:spPr bwMode="auto">
          <a:xfrm>
            <a:off x="7335838" y="28225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0" name="Oval 6"/>
          <p:cNvSpPr>
            <a:spLocks noChangeArrowheads="1"/>
          </p:cNvSpPr>
          <p:nvPr/>
        </p:nvSpPr>
        <p:spPr bwMode="auto">
          <a:xfrm>
            <a:off x="5811838" y="21367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1" name="Oval 7"/>
          <p:cNvSpPr>
            <a:spLocks noChangeArrowheads="1"/>
          </p:cNvSpPr>
          <p:nvPr/>
        </p:nvSpPr>
        <p:spPr bwMode="auto">
          <a:xfrm>
            <a:off x="6802438" y="31273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1914525" y="23590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3133725" y="28162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4" name="Rectangle 10"/>
          <p:cNvSpPr>
            <a:spLocks noChangeArrowheads="1"/>
          </p:cNvSpPr>
          <p:nvPr/>
        </p:nvSpPr>
        <p:spPr bwMode="auto">
          <a:xfrm>
            <a:off x="2981325" y="32734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5" name="Rectangle 11"/>
          <p:cNvSpPr>
            <a:spLocks noChangeArrowheads="1"/>
          </p:cNvSpPr>
          <p:nvPr/>
        </p:nvSpPr>
        <p:spPr bwMode="auto">
          <a:xfrm>
            <a:off x="2371725" y="28162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2066925" y="31972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7" name="Rectangle 13"/>
          <p:cNvSpPr>
            <a:spLocks noChangeArrowheads="1"/>
          </p:cNvSpPr>
          <p:nvPr/>
        </p:nvSpPr>
        <p:spPr bwMode="auto">
          <a:xfrm>
            <a:off x="2844800" y="2384425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38" name="Text Box 14"/>
          <p:cNvSpPr txBox="1">
            <a:spLocks noChangeArrowheads="1"/>
          </p:cNvSpPr>
          <p:nvPr/>
        </p:nvSpPr>
        <p:spPr bwMode="auto">
          <a:xfrm>
            <a:off x="612775" y="23844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0239" name="Text Box 15"/>
          <p:cNvSpPr txBox="1">
            <a:spLocks noChangeArrowheads="1"/>
          </p:cNvSpPr>
          <p:nvPr/>
        </p:nvSpPr>
        <p:spPr bwMode="auto">
          <a:xfrm>
            <a:off x="6877050" y="2095500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0240" name="Text Box 16"/>
          <p:cNvSpPr txBox="1">
            <a:spLocks noChangeArrowheads="1"/>
          </p:cNvSpPr>
          <p:nvPr/>
        </p:nvSpPr>
        <p:spPr bwMode="auto">
          <a:xfrm>
            <a:off x="1044575" y="620077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0241" name="Text Box 17"/>
          <p:cNvSpPr txBox="1">
            <a:spLocks noChangeArrowheads="1"/>
          </p:cNvSpPr>
          <p:nvPr/>
        </p:nvSpPr>
        <p:spPr bwMode="auto">
          <a:xfrm>
            <a:off x="5437188" y="45434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5</a:t>
            </a:r>
          </a:p>
        </p:txBody>
      </p:sp>
      <p:sp>
        <p:nvSpPr>
          <p:cNvPr id="180242" name="AutoShape 18"/>
          <p:cNvSpPr>
            <a:spLocks noChangeArrowheads="1"/>
          </p:cNvSpPr>
          <p:nvPr/>
        </p:nvSpPr>
        <p:spPr bwMode="auto">
          <a:xfrm>
            <a:off x="1836738" y="584041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3" name="AutoShape 19"/>
          <p:cNvSpPr>
            <a:spLocks noChangeArrowheads="1"/>
          </p:cNvSpPr>
          <p:nvPr/>
        </p:nvSpPr>
        <p:spPr bwMode="auto">
          <a:xfrm>
            <a:off x="2052638" y="605631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4" name="AutoShape 20"/>
          <p:cNvSpPr>
            <a:spLocks noChangeArrowheads="1"/>
          </p:cNvSpPr>
          <p:nvPr/>
        </p:nvSpPr>
        <p:spPr bwMode="auto">
          <a:xfrm>
            <a:off x="2773363" y="5337175"/>
            <a:ext cx="173037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5" name="AutoShape 21"/>
          <p:cNvSpPr>
            <a:spLocks noChangeArrowheads="1"/>
          </p:cNvSpPr>
          <p:nvPr/>
        </p:nvSpPr>
        <p:spPr bwMode="auto">
          <a:xfrm>
            <a:off x="2413000" y="5768975"/>
            <a:ext cx="173038" cy="1730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6" name="AutoShape 22"/>
          <p:cNvSpPr>
            <a:spLocks noChangeArrowheads="1"/>
          </p:cNvSpPr>
          <p:nvPr/>
        </p:nvSpPr>
        <p:spPr bwMode="auto">
          <a:xfrm>
            <a:off x="2844800" y="6056313"/>
            <a:ext cx="173038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7" name="AutoShape 23"/>
          <p:cNvSpPr>
            <a:spLocks noChangeArrowheads="1"/>
          </p:cNvSpPr>
          <p:nvPr/>
        </p:nvSpPr>
        <p:spPr bwMode="auto">
          <a:xfrm>
            <a:off x="2341563" y="5408613"/>
            <a:ext cx="173037" cy="1730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8" name="AutoShape 24"/>
          <p:cNvSpPr>
            <a:spLocks noChangeArrowheads="1"/>
          </p:cNvSpPr>
          <p:nvPr/>
        </p:nvSpPr>
        <p:spPr bwMode="auto">
          <a:xfrm>
            <a:off x="5076825" y="4759325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49" name="AutoShape 25"/>
          <p:cNvSpPr>
            <a:spLocks noChangeArrowheads="1"/>
          </p:cNvSpPr>
          <p:nvPr/>
        </p:nvSpPr>
        <p:spPr bwMode="auto">
          <a:xfrm>
            <a:off x="4645025" y="4614863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0" name="AutoShape 26"/>
          <p:cNvSpPr>
            <a:spLocks noChangeArrowheads="1"/>
          </p:cNvSpPr>
          <p:nvPr/>
        </p:nvSpPr>
        <p:spPr bwMode="auto">
          <a:xfrm>
            <a:off x="5221288" y="3895725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1" name="AutoShape 27"/>
          <p:cNvSpPr>
            <a:spLocks noChangeArrowheads="1"/>
          </p:cNvSpPr>
          <p:nvPr/>
        </p:nvSpPr>
        <p:spPr bwMode="auto">
          <a:xfrm>
            <a:off x="4140200" y="4111625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2" name="AutoShape 28"/>
          <p:cNvSpPr>
            <a:spLocks noChangeArrowheads="1"/>
          </p:cNvSpPr>
          <p:nvPr/>
        </p:nvSpPr>
        <p:spPr bwMode="auto">
          <a:xfrm>
            <a:off x="4500563" y="3679825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3" name="AutoShape 29"/>
          <p:cNvSpPr>
            <a:spLocks noChangeArrowheads="1"/>
          </p:cNvSpPr>
          <p:nvPr/>
        </p:nvSpPr>
        <p:spPr bwMode="auto">
          <a:xfrm>
            <a:off x="4932363" y="4327525"/>
            <a:ext cx="215900" cy="215900"/>
          </a:xfrm>
          <a:prstGeom prst="diamond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4" name="AutoShape 30"/>
          <p:cNvSpPr>
            <a:spLocks noChangeAspect="1" noChangeArrowheads="1"/>
          </p:cNvSpPr>
          <p:nvPr/>
        </p:nvSpPr>
        <p:spPr bwMode="auto">
          <a:xfrm>
            <a:off x="6229350" y="584200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5" name="AutoShape 31"/>
          <p:cNvSpPr>
            <a:spLocks noChangeAspect="1" noChangeArrowheads="1"/>
          </p:cNvSpPr>
          <p:nvPr/>
        </p:nvSpPr>
        <p:spPr bwMode="auto">
          <a:xfrm>
            <a:off x="6445250" y="605790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6" name="AutoShape 32"/>
          <p:cNvSpPr>
            <a:spLocks noChangeAspect="1" noChangeArrowheads="1"/>
          </p:cNvSpPr>
          <p:nvPr/>
        </p:nvSpPr>
        <p:spPr bwMode="auto">
          <a:xfrm>
            <a:off x="6805613" y="5842000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7" name="AutoShape 33"/>
          <p:cNvSpPr>
            <a:spLocks noChangeAspect="1" noChangeArrowheads="1"/>
          </p:cNvSpPr>
          <p:nvPr/>
        </p:nvSpPr>
        <p:spPr bwMode="auto">
          <a:xfrm>
            <a:off x="6734175" y="5481638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8" name="AutoShape 34"/>
          <p:cNvSpPr>
            <a:spLocks noChangeAspect="1" noChangeArrowheads="1"/>
          </p:cNvSpPr>
          <p:nvPr/>
        </p:nvSpPr>
        <p:spPr bwMode="auto">
          <a:xfrm>
            <a:off x="6661150" y="6273800"/>
            <a:ext cx="176213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59" name="AutoShape 35"/>
          <p:cNvSpPr>
            <a:spLocks noChangeAspect="1" noChangeArrowheads="1"/>
          </p:cNvSpPr>
          <p:nvPr/>
        </p:nvSpPr>
        <p:spPr bwMode="auto">
          <a:xfrm>
            <a:off x="7237413" y="5192713"/>
            <a:ext cx="176212" cy="174625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260" name="Text Box 36"/>
          <p:cNvSpPr txBox="1">
            <a:spLocks noChangeArrowheads="1"/>
          </p:cNvSpPr>
          <p:nvPr/>
        </p:nvSpPr>
        <p:spPr bwMode="auto">
          <a:xfrm>
            <a:off x="7308850" y="58404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0261" name="Text Box 37"/>
          <p:cNvSpPr txBox="1">
            <a:spLocks noChangeArrowheads="1"/>
          </p:cNvSpPr>
          <p:nvPr/>
        </p:nvSpPr>
        <p:spPr bwMode="auto">
          <a:xfrm>
            <a:off x="2124075" y="1052513"/>
            <a:ext cx="556736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400" b="0">
                <a:latin typeface="Tahoma" panose="020B0604030504040204" pitchFamily="34" charset="0"/>
                <a:cs typeface="Tahoma" panose="020B0604030504040204" pitchFamily="34" charset="0"/>
              </a:rPr>
              <a:t>Extend SVM for multi-classes separation</a:t>
            </a:r>
          </a:p>
          <a:p>
            <a:pPr algn="l" rtl="0"/>
            <a:endParaRPr lang="en-US" altLang="en-US" sz="600" b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/>
            <a:r>
              <a:rPr lang="en-US" altLang="en-US" sz="2000" b="0">
                <a:latin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lang="en-US" altLang="en-US" sz="2000" b="0" baseline="-25000">
                <a:latin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2000" b="0">
                <a:latin typeface="Tahoma" panose="020B0604030504040204" pitchFamily="34" charset="0"/>
                <a:cs typeface="Tahoma" panose="020B0604030504040204" pitchFamily="34" charset="0"/>
              </a:rPr>
              <a:t> = number of classes</a:t>
            </a:r>
          </a:p>
        </p:txBody>
      </p:sp>
    </p:spTree>
    <p:extLst>
      <p:ext uri="{BB962C8B-B14F-4D97-AF65-F5344CB8AC3E}">
        <p14:creationId xmlns:p14="http://schemas.microsoft.com/office/powerpoint/2010/main" val="2114832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relaxed hierarchy which is proposed by </a:t>
            </a:r>
            <a:r>
              <a:rPr lang="en-US" dirty="0" err="1" smtClean="0"/>
              <a:t>Gao</a:t>
            </a:r>
            <a:r>
              <a:rPr lang="en-US" dirty="0" smtClean="0"/>
              <a:t> et at, ICCV2011.</a:t>
            </a:r>
          </a:p>
          <a:p>
            <a:r>
              <a:rPr lang="en-US" dirty="0" smtClean="0"/>
              <a:t>Applying on </a:t>
            </a:r>
            <a:r>
              <a:rPr lang="en-US" dirty="0" err="1" smtClean="0"/>
              <a:t>ImageCleft</a:t>
            </a:r>
            <a:r>
              <a:rPr lang="en-US" dirty="0" smtClean="0"/>
              <a:t> Dataset 2012 (94 concepts).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/>
              <a:t>Two approaches</a:t>
            </a:r>
          </a:p>
        </p:txBody>
      </p:sp>
      <p:sp>
        <p:nvSpPr>
          <p:cNvPr id="182275" name="Oval 3"/>
          <p:cNvSpPr>
            <a:spLocks noChangeArrowheads="1"/>
          </p:cNvSpPr>
          <p:nvPr/>
        </p:nvSpPr>
        <p:spPr bwMode="auto">
          <a:xfrm>
            <a:off x="6699250" y="1284288"/>
            <a:ext cx="101600" cy="968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76" name="Oval 4"/>
          <p:cNvSpPr>
            <a:spLocks noChangeArrowheads="1"/>
          </p:cNvSpPr>
          <p:nvPr/>
        </p:nvSpPr>
        <p:spPr bwMode="auto">
          <a:xfrm>
            <a:off x="6927850" y="1893888"/>
            <a:ext cx="101600" cy="968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77" name="Oval 5"/>
          <p:cNvSpPr>
            <a:spLocks noChangeArrowheads="1"/>
          </p:cNvSpPr>
          <p:nvPr/>
        </p:nvSpPr>
        <p:spPr bwMode="auto">
          <a:xfrm>
            <a:off x="7766050" y="2122488"/>
            <a:ext cx="101600" cy="968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78" name="Oval 6"/>
          <p:cNvSpPr>
            <a:spLocks noChangeArrowheads="1"/>
          </p:cNvSpPr>
          <p:nvPr/>
        </p:nvSpPr>
        <p:spPr bwMode="auto">
          <a:xfrm>
            <a:off x="6242050" y="1436688"/>
            <a:ext cx="101600" cy="968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79" name="Oval 7"/>
          <p:cNvSpPr>
            <a:spLocks noChangeArrowheads="1"/>
          </p:cNvSpPr>
          <p:nvPr/>
        </p:nvSpPr>
        <p:spPr bwMode="auto">
          <a:xfrm>
            <a:off x="7232650" y="2427288"/>
            <a:ext cx="101600" cy="968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0" name="Rectangle 8"/>
          <p:cNvSpPr>
            <a:spLocks noChangeArrowheads="1"/>
          </p:cNvSpPr>
          <p:nvPr/>
        </p:nvSpPr>
        <p:spPr bwMode="auto">
          <a:xfrm>
            <a:off x="2208213" y="17954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1" name="Rectangle 9"/>
          <p:cNvSpPr>
            <a:spLocks noChangeArrowheads="1"/>
          </p:cNvSpPr>
          <p:nvPr/>
        </p:nvSpPr>
        <p:spPr bwMode="auto">
          <a:xfrm>
            <a:off x="3427413" y="22526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2" name="Rectangle 10"/>
          <p:cNvSpPr>
            <a:spLocks noChangeArrowheads="1"/>
          </p:cNvSpPr>
          <p:nvPr/>
        </p:nvSpPr>
        <p:spPr bwMode="auto">
          <a:xfrm>
            <a:off x="3059113" y="24939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3" name="Rectangle 11"/>
          <p:cNvSpPr>
            <a:spLocks noChangeArrowheads="1"/>
          </p:cNvSpPr>
          <p:nvPr/>
        </p:nvSpPr>
        <p:spPr bwMode="auto">
          <a:xfrm>
            <a:off x="2665413" y="22526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4" name="Rectangle 12"/>
          <p:cNvSpPr>
            <a:spLocks noChangeArrowheads="1"/>
          </p:cNvSpPr>
          <p:nvPr/>
        </p:nvSpPr>
        <p:spPr bwMode="auto">
          <a:xfrm>
            <a:off x="2360613" y="26336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5" name="Rectangle 13"/>
          <p:cNvSpPr>
            <a:spLocks noChangeArrowheads="1"/>
          </p:cNvSpPr>
          <p:nvPr/>
        </p:nvSpPr>
        <p:spPr bwMode="auto">
          <a:xfrm>
            <a:off x="3138488" y="1820863"/>
            <a:ext cx="101600" cy="968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86" name="Text Box 14"/>
          <p:cNvSpPr txBox="1">
            <a:spLocks noChangeArrowheads="1"/>
          </p:cNvSpPr>
          <p:nvPr/>
        </p:nvSpPr>
        <p:spPr bwMode="auto">
          <a:xfrm>
            <a:off x="2771775" y="119697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1</a:t>
            </a:r>
          </a:p>
        </p:txBody>
      </p:sp>
      <p:sp>
        <p:nvSpPr>
          <p:cNvPr id="182287" name="Text Box 15"/>
          <p:cNvSpPr txBox="1">
            <a:spLocks noChangeArrowheads="1"/>
          </p:cNvSpPr>
          <p:nvPr/>
        </p:nvSpPr>
        <p:spPr bwMode="auto">
          <a:xfrm>
            <a:off x="7307263" y="148431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2</a:t>
            </a:r>
          </a:p>
        </p:txBody>
      </p:sp>
      <p:sp>
        <p:nvSpPr>
          <p:cNvPr id="182288" name="Text Box 16"/>
          <p:cNvSpPr txBox="1">
            <a:spLocks noChangeArrowheads="1"/>
          </p:cNvSpPr>
          <p:nvPr/>
        </p:nvSpPr>
        <p:spPr bwMode="auto">
          <a:xfrm>
            <a:off x="898525" y="3789363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3</a:t>
            </a:r>
          </a:p>
        </p:txBody>
      </p:sp>
      <p:sp>
        <p:nvSpPr>
          <p:cNvPr id="182289" name="AutoShape 17"/>
          <p:cNvSpPr>
            <a:spLocks noChangeArrowheads="1"/>
          </p:cNvSpPr>
          <p:nvPr/>
        </p:nvSpPr>
        <p:spPr bwMode="auto">
          <a:xfrm>
            <a:off x="1690688" y="4365625"/>
            <a:ext cx="115887" cy="1095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0" name="AutoShape 18"/>
          <p:cNvSpPr>
            <a:spLocks noChangeArrowheads="1"/>
          </p:cNvSpPr>
          <p:nvPr/>
        </p:nvSpPr>
        <p:spPr bwMode="auto">
          <a:xfrm>
            <a:off x="1906588" y="4581525"/>
            <a:ext cx="115887" cy="1095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1" name="AutoShape 19"/>
          <p:cNvSpPr>
            <a:spLocks noChangeArrowheads="1"/>
          </p:cNvSpPr>
          <p:nvPr/>
        </p:nvSpPr>
        <p:spPr bwMode="auto">
          <a:xfrm>
            <a:off x="2627313" y="3862388"/>
            <a:ext cx="115887" cy="1095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2" name="AutoShape 20"/>
          <p:cNvSpPr>
            <a:spLocks noChangeArrowheads="1"/>
          </p:cNvSpPr>
          <p:nvPr/>
        </p:nvSpPr>
        <p:spPr bwMode="auto">
          <a:xfrm>
            <a:off x="2266950" y="4294188"/>
            <a:ext cx="115888" cy="109537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3" name="AutoShape 21"/>
          <p:cNvSpPr>
            <a:spLocks noChangeArrowheads="1"/>
          </p:cNvSpPr>
          <p:nvPr/>
        </p:nvSpPr>
        <p:spPr bwMode="auto">
          <a:xfrm>
            <a:off x="2698750" y="4581525"/>
            <a:ext cx="115888" cy="1095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4" name="AutoShape 22"/>
          <p:cNvSpPr>
            <a:spLocks noChangeArrowheads="1"/>
          </p:cNvSpPr>
          <p:nvPr/>
        </p:nvSpPr>
        <p:spPr bwMode="auto">
          <a:xfrm>
            <a:off x="2195513" y="3933825"/>
            <a:ext cx="115887" cy="10953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5" name="AutoShape 23"/>
          <p:cNvSpPr>
            <a:spLocks noChangeAspect="1" noChangeArrowheads="1"/>
          </p:cNvSpPr>
          <p:nvPr/>
        </p:nvSpPr>
        <p:spPr bwMode="auto">
          <a:xfrm>
            <a:off x="6227763" y="4281488"/>
            <a:ext cx="117475" cy="115887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6" name="AutoShape 24"/>
          <p:cNvSpPr>
            <a:spLocks noChangeAspect="1" noChangeArrowheads="1"/>
          </p:cNvSpPr>
          <p:nvPr/>
        </p:nvSpPr>
        <p:spPr bwMode="auto">
          <a:xfrm>
            <a:off x="6443663" y="4497388"/>
            <a:ext cx="117475" cy="115887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7" name="AutoShape 25"/>
          <p:cNvSpPr>
            <a:spLocks noChangeAspect="1" noChangeArrowheads="1"/>
          </p:cNvSpPr>
          <p:nvPr/>
        </p:nvSpPr>
        <p:spPr bwMode="auto">
          <a:xfrm>
            <a:off x="6804025" y="4281488"/>
            <a:ext cx="117475" cy="115887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8" name="AutoShape 26"/>
          <p:cNvSpPr>
            <a:spLocks noChangeAspect="1" noChangeArrowheads="1"/>
          </p:cNvSpPr>
          <p:nvPr/>
        </p:nvSpPr>
        <p:spPr bwMode="auto">
          <a:xfrm>
            <a:off x="6732588" y="3921125"/>
            <a:ext cx="117475" cy="115888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299" name="AutoShape 27"/>
          <p:cNvSpPr>
            <a:spLocks noChangeAspect="1" noChangeArrowheads="1"/>
          </p:cNvSpPr>
          <p:nvPr/>
        </p:nvSpPr>
        <p:spPr bwMode="auto">
          <a:xfrm>
            <a:off x="6659563" y="4713288"/>
            <a:ext cx="117475" cy="115887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300" name="AutoShape 28"/>
          <p:cNvSpPr>
            <a:spLocks noChangeAspect="1" noChangeArrowheads="1"/>
          </p:cNvSpPr>
          <p:nvPr/>
        </p:nvSpPr>
        <p:spPr bwMode="auto">
          <a:xfrm>
            <a:off x="7235825" y="3632200"/>
            <a:ext cx="117475" cy="115888"/>
          </a:xfrm>
          <a:prstGeom prst="plus">
            <a:avLst>
              <a:gd name="adj" fmla="val 25000"/>
            </a:avLst>
          </a:prstGeom>
          <a:solidFill>
            <a:srgbClr val="FF66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301" name="Text Box 29"/>
          <p:cNvSpPr txBox="1">
            <a:spLocks noChangeArrowheads="1"/>
          </p:cNvSpPr>
          <p:nvPr/>
        </p:nvSpPr>
        <p:spPr bwMode="auto">
          <a:xfrm>
            <a:off x="7307263" y="4365625"/>
            <a:ext cx="971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/>
            <a:r>
              <a:rPr lang="en-US" altLang="en-US" sz="2000" b="0">
                <a:latin typeface="Tahoma" panose="020B0604030504040204" pitchFamily="34" charset="0"/>
              </a:rPr>
              <a:t>Class 4</a:t>
            </a:r>
          </a:p>
        </p:txBody>
      </p:sp>
      <p:sp>
        <p:nvSpPr>
          <p:cNvPr id="182302" name="Line 30"/>
          <p:cNvSpPr>
            <a:spLocks noChangeShapeType="1"/>
          </p:cNvSpPr>
          <p:nvPr/>
        </p:nvSpPr>
        <p:spPr bwMode="auto">
          <a:xfrm flipV="1">
            <a:off x="2771775" y="1916113"/>
            <a:ext cx="1920875" cy="1236662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3" name="Line 31"/>
          <p:cNvSpPr>
            <a:spLocks noChangeShapeType="1"/>
          </p:cNvSpPr>
          <p:nvPr/>
        </p:nvSpPr>
        <p:spPr bwMode="auto">
          <a:xfrm rot="4895971" flipV="1">
            <a:off x="2804319" y="3612357"/>
            <a:ext cx="1476375" cy="9667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4" name="Line 32"/>
          <p:cNvSpPr>
            <a:spLocks noChangeShapeType="1"/>
          </p:cNvSpPr>
          <p:nvPr/>
        </p:nvSpPr>
        <p:spPr bwMode="auto">
          <a:xfrm rot="5119585" flipV="1">
            <a:off x="5664200" y="1760538"/>
            <a:ext cx="1358900" cy="12382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5" name="Line 33"/>
          <p:cNvSpPr>
            <a:spLocks noChangeShapeType="1"/>
          </p:cNvSpPr>
          <p:nvPr/>
        </p:nvSpPr>
        <p:spPr bwMode="auto">
          <a:xfrm flipV="1">
            <a:off x="4932363" y="3284538"/>
            <a:ext cx="1871662" cy="16033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6" name="Text Box 34"/>
          <p:cNvSpPr txBox="1">
            <a:spLocks noChangeArrowheads="1"/>
          </p:cNvSpPr>
          <p:nvPr/>
        </p:nvSpPr>
        <p:spPr bwMode="auto">
          <a:xfrm>
            <a:off x="323850" y="5591175"/>
            <a:ext cx="81915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>
              <a:buClr>
                <a:schemeClr val="folHlink"/>
              </a:buClr>
              <a:buFont typeface="Wingdings" panose="05000000000000000000" pitchFamily="2" charset="2"/>
              <a:buChar char="v"/>
            </a:pP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 Combine multi-binary-classifiers</a:t>
            </a:r>
          </a:p>
          <a:p>
            <a:pPr algn="l" rtl="0">
              <a:buClr>
                <a:schemeClr val="folHlink"/>
              </a:buClr>
              <a:buFont typeface="Wingdings" panose="05000000000000000000" pitchFamily="2" charset="2"/>
              <a:buChar char="v"/>
            </a:pPr>
            <a:endParaRPr lang="en-US" altLang="en-US" sz="20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l" rtl="0">
              <a:buClr>
                <a:schemeClr val="hlink"/>
              </a:buClr>
              <a:buFont typeface="Wingdings" panose="05000000000000000000" pitchFamily="2" charset="2"/>
              <a:buChar char="v"/>
            </a:pPr>
            <a:r>
              <a:rPr lang="en-US" altLang="en-US" sz="2000">
                <a:latin typeface="Tahoma" panose="020B0604030504040204" pitchFamily="34" charset="0"/>
                <a:cs typeface="Tahoma" panose="020B0604030504040204" pitchFamily="34" charset="0"/>
              </a:rPr>
              <a:t> Generate one function based on single optimization problem</a:t>
            </a:r>
          </a:p>
        </p:txBody>
      </p:sp>
      <p:sp>
        <p:nvSpPr>
          <p:cNvPr id="182307" name="Freeform 35"/>
          <p:cNvSpPr>
            <a:spLocks/>
          </p:cNvSpPr>
          <p:nvPr/>
        </p:nvSpPr>
        <p:spPr bwMode="auto">
          <a:xfrm>
            <a:off x="3032125" y="1296988"/>
            <a:ext cx="4605338" cy="3768725"/>
          </a:xfrm>
          <a:custGeom>
            <a:avLst/>
            <a:gdLst>
              <a:gd name="T0" fmla="*/ 2599 w 2901"/>
              <a:gd name="T1" fmla="*/ 1341 h 2374"/>
              <a:gd name="T2" fmla="*/ 2498 w 2901"/>
              <a:gd name="T3" fmla="*/ 1313 h 2374"/>
              <a:gd name="T4" fmla="*/ 2425 w 2901"/>
              <a:gd name="T5" fmla="*/ 1295 h 2374"/>
              <a:gd name="T6" fmla="*/ 2270 w 2901"/>
              <a:gd name="T7" fmla="*/ 1258 h 2374"/>
              <a:gd name="T8" fmla="*/ 2069 w 2901"/>
              <a:gd name="T9" fmla="*/ 1222 h 2374"/>
              <a:gd name="T10" fmla="*/ 1776 w 2901"/>
              <a:gd name="T11" fmla="*/ 1231 h 2374"/>
              <a:gd name="T12" fmla="*/ 1621 w 2901"/>
              <a:gd name="T13" fmla="*/ 1313 h 2374"/>
              <a:gd name="T14" fmla="*/ 1502 w 2901"/>
              <a:gd name="T15" fmla="*/ 1460 h 2374"/>
              <a:gd name="T16" fmla="*/ 1410 w 2901"/>
              <a:gd name="T17" fmla="*/ 1597 h 2374"/>
              <a:gd name="T18" fmla="*/ 1319 w 2901"/>
              <a:gd name="T19" fmla="*/ 1825 h 2374"/>
              <a:gd name="T20" fmla="*/ 1255 w 2901"/>
              <a:gd name="T21" fmla="*/ 2008 h 2374"/>
              <a:gd name="T22" fmla="*/ 1100 w 2901"/>
              <a:gd name="T23" fmla="*/ 2118 h 2374"/>
              <a:gd name="T24" fmla="*/ 1054 w 2901"/>
              <a:gd name="T25" fmla="*/ 2164 h 2374"/>
              <a:gd name="T26" fmla="*/ 917 w 2901"/>
              <a:gd name="T27" fmla="*/ 2237 h 2374"/>
              <a:gd name="T28" fmla="*/ 871 w 2901"/>
              <a:gd name="T29" fmla="*/ 2292 h 2374"/>
              <a:gd name="T30" fmla="*/ 661 w 2901"/>
              <a:gd name="T31" fmla="*/ 2374 h 2374"/>
              <a:gd name="T32" fmla="*/ 423 w 2901"/>
              <a:gd name="T33" fmla="*/ 2228 h 2374"/>
              <a:gd name="T34" fmla="*/ 213 w 2901"/>
              <a:gd name="T35" fmla="*/ 2063 h 2374"/>
              <a:gd name="T36" fmla="*/ 185 w 2901"/>
              <a:gd name="T37" fmla="*/ 1898 h 2374"/>
              <a:gd name="T38" fmla="*/ 130 w 2901"/>
              <a:gd name="T39" fmla="*/ 1862 h 2374"/>
              <a:gd name="T40" fmla="*/ 103 w 2901"/>
              <a:gd name="T41" fmla="*/ 1816 h 2374"/>
              <a:gd name="T42" fmla="*/ 76 w 2901"/>
              <a:gd name="T43" fmla="*/ 1789 h 2374"/>
              <a:gd name="T44" fmla="*/ 39 w 2901"/>
              <a:gd name="T45" fmla="*/ 1706 h 2374"/>
              <a:gd name="T46" fmla="*/ 30 w 2901"/>
              <a:gd name="T47" fmla="*/ 1478 h 2374"/>
              <a:gd name="T48" fmla="*/ 76 w 2901"/>
              <a:gd name="T49" fmla="*/ 1432 h 2374"/>
              <a:gd name="T50" fmla="*/ 103 w 2901"/>
              <a:gd name="T51" fmla="*/ 1396 h 2374"/>
              <a:gd name="T52" fmla="*/ 140 w 2901"/>
              <a:gd name="T53" fmla="*/ 1377 h 2374"/>
              <a:gd name="T54" fmla="*/ 295 w 2901"/>
              <a:gd name="T55" fmla="*/ 1304 h 2374"/>
              <a:gd name="T56" fmla="*/ 569 w 2901"/>
              <a:gd name="T57" fmla="*/ 1268 h 2374"/>
              <a:gd name="T58" fmla="*/ 688 w 2901"/>
              <a:gd name="T59" fmla="*/ 1222 h 2374"/>
              <a:gd name="T60" fmla="*/ 825 w 2901"/>
              <a:gd name="T61" fmla="*/ 1149 h 2374"/>
              <a:gd name="T62" fmla="*/ 889 w 2901"/>
              <a:gd name="T63" fmla="*/ 1076 h 2374"/>
              <a:gd name="T64" fmla="*/ 917 w 2901"/>
              <a:gd name="T65" fmla="*/ 1002 h 2374"/>
              <a:gd name="T66" fmla="*/ 898 w 2901"/>
              <a:gd name="T67" fmla="*/ 655 h 2374"/>
              <a:gd name="T68" fmla="*/ 862 w 2901"/>
              <a:gd name="T69" fmla="*/ 564 h 2374"/>
              <a:gd name="T70" fmla="*/ 816 w 2901"/>
              <a:gd name="T71" fmla="*/ 362 h 2374"/>
              <a:gd name="T72" fmla="*/ 917 w 2901"/>
              <a:gd name="T73" fmla="*/ 125 h 2374"/>
              <a:gd name="T74" fmla="*/ 1154 w 2901"/>
              <a:gd name="T75" fmla="*/ 61 h 2374"/>
              <a:gd name="T76" fmla="*/ 1374 w 2901"/>
              <a:gd name="T77" fmla="*/ 15 h 2374"/>
              <a:gd name="T78" fmla="*/ 1621 w 2901"/>
              <a:gd name="T79" fmla="*/ 33 h 2374"/>
              <a:gd name="T80" fmla="*/ 1639 w 2901"/>
              <a:gd name="T81" fmla="*/ 52 h 2374"/>
              <a:gd name="T82" fmla="*/ 1730 w 2901"/>
              <a:gd name="T83" fmla="*/ 88 h 2374"/>
              <a:gd name="T84" fmla="*/ 1877 w 2901"/>
              <a:gd name="T85" fmla="*/ 198 h 2374"/>
              <a:gd name="T86" fmla="*/ 2215 w 2901"/>
              <a:gd name="T87" fmla="*/ 445 h 2374"/>
              <a:gd name="T88" fmla="*/ 2252 w 2901"/>
              <a:gd name="T89" fmla="*/ 865 h 2374"/>
              <a:gd name="T90" fmla="*/ 2407 w 2901"/>
              <a:gd name="T91" fmla="*/ 1002 h 2374"/>
              <a:gd name="T92" fmla="*/ 2508 w 2901"/>
              <a:gd name="T93" fmla="*/ 1103 h 2374"/>
              <a:gd name="T94" fmla="*/ 2901 w 2901"/>
              <a:gd name="T95" fmla="*/ 1076 h 2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01" h="2374">
                <a:moveTo>
                  <a:pt x="2599" y="1341"/>
                </a:moveTo>
                <a:cubicBezTo>
                  <a:pt x="2565" y="1332"/>
                  <a:pt x="2532" y="1322"/>
                  <a:pt x="2498" y="1313"/>
                </a:cubicBezTo>
                <a:cubicBezTo>
                  <a:pt x="2474" y="1307"/>
                  <a:pt x="2425" y="1295"/>
                  <a:pt x="2425" y="1295"/>
                </a:cubicBezTo>
                <a:cubicBezTo>
                  <a:pt x="2374" y="1261"/>
                  <a:pt x="2333" y="1267"/>
                  <a:pt x="2270" y="1258"/>
                </a:cubicBezTo>
                <a:cubicBezTo>
                  <a:pt x="2202" y="1249"/>
                  <a:pt x="2138" y="1230"/>
                  <a:pt x="2069" y="1222"/>
                </a:cubicBezTo>
                <a:cubicBezTo>
                  <a:pt x="1971" y="1225"/>
                  <a:pt x="1873" y="1223"/>
                  <a:pt x="1776" y="1231"/>
                </a:cubicBezTo>
                <a:cubicBezTo>
                  <a:pt x="1764" y="1232"/>
                  <a:pt x="1642" y="1303"/>
                  <a:pt x="1621" y="1313"/>
                </a:cubicBezTo>
                <a:cubicBezTo>
                  <a:pt x="1586" y="1365"/>
                  <a:pt x="1536" y="1408"/>
                  <a:pt x="1502" y="1460"/>
                </a:cubicBezTo>
                <a:cubicBezTo>
                  <a:pt x="1471" y="1507"/>
                  <a:pt x="1446" y="1553"/>
                  <a:pt x="1410" y="1597"/>
                </a:cubicBezTo>
                <a:cubicBezTo>
                  <a:pt x="1387" y="1668"/>
                  <a:pt x="1361" y="1763"/>
                  <a:pt x="1319" y="1825"/>
                </a:cubicBezTo>
                <a:cubicBezTo>
                  <a:pt x="1304" y="1872"/>
                  <a:pt x="1282" y="1969"/>
                  <a:pt x="1255" y="2008"/>
                </a:cubicBezTo>
                <a:cubicBezTo>
                  <a:pt x="1216" y="2064"/>
                  <a:pt x="1150" y="2079"/>
                  <a:pt x="1100" y="2118"/>
                </a:cubicBezTo>
                <a:cubicBezTo>
                  <a:pt x="1083" y="2131"/>
                  <a:pt x="1069" y="2149"/>
                  <a:pt x="1054" y="2164"/>
                </a:cubicBezTo>
                <a:cubicBezTo>
                  <a:pt x="1023" y="2195"/>
                  <a:pt x="958" y="2223"/>
                  <a:pt x="917" y="2237"/>
                </a:cubicBezTo>
                <a:cubicBezTo>
                  <a:pt x="896" y="2257"/>
                  <a:pt x="887" y="2263"/>
                  <a:pt x="871" y="2292"/>
                </a:cubicBezTo>
                <a:cubicBezTo>
                  <a:pt x="840" y="2347"/>
                  <a:pt x="735" y="2349"/>
                  <a:pt x="661" y="2374"/>
                </a:cubicBezTo>
                <a:cubicBezTo>
                  <a:pt x="661" y="2374"/>
                  <a:pt x="423" y="2228"/>
                  <a:pt x="423" y="2228"/>
                </a:cubicBezTo>
                <a:cubicBezTo>
                  <a:pt x="347" y="2152"/>
                  <a:pt x="292" y="2132"/>
                  <a:pt x="213" y="2063"/>
                </a:cubicBezTo>
                <a:cubicBezTo>
                  <a:pt x="192" y="2044"/>
                  <a:pt x="207" y="1915"/>
                  <a:pt x="185" y="1898"/>
                </a:cubicBezTo>
                <a:cubicBezTo>
                  <a:pt x="168" y="1885"/>
                  <a:pt x="130" y="1862"/>
                  <a:pt x="130" y="1862"/>
                </a:cubicBezTo>
                <a:cubicBezTo>
                  <a:pt x="121" y="1847"/>
                  <a:pt x="114" y="1830"/>
                  <a:pt x="103" y="1816"/>
                </a:cubicBezTo>
                <a:cubicBezTo>
                  <a:pt x="95" y="1806"/>
                  <a:pt x="83" y="1800"/>
                  <a:pt x="76" y="1789"/>
                </a:cubicBezTo>
                <a:cubicBezTo>
                  <a:pt x="57" y="1761"/>
                  <a:pt x="64" y="1732"/>
                  <a:pt x="39" y="1706"/>
                </a:cubicBezTo>
                <a:cubicBezTo>
                  <a:pt x="18" y="1621"/>
                  <a:pt x="0" y="1592"/>
                  <a:pt x="30" y="1478"/>
                </a:cubicBezTo>
                <a:cubicBezTo>
                  <a:pt x="35" y="1457"/>
                  <a:pt x="61" y="1447"/>
                  <a:pt x="76" y="1432"/>
                </a:cubicBezTo>
                <a:cubicBezTo>
                  <a:pt x="87" y="1421"/>
                  <a:pt x="92" y="1406"/>
                  <a:pt x="103" y="1396"/>
                </a:cubicBezTo>
                <a:cubicBezTo>
                  <a:pt x="114" y="1387"/>
                  <a:pt x="128" y="1384"/>
                  <a:pt x="140" y="1377"/>
                </a:cubicBezTo>
                <a:cubicBezTo>
                  <a:pt x="194" y="1343"/>
                  <a:pt x="232" y="1318"/>
                  <a:pt x="295" y="1304"/>
                </a:cubicBezTo>
                <a:cubicBezTo>
                  <a:pt x="385" y="1284"/>
                  <a:pt x="480" y="1295"/>
                  <a:pt x="569" y="1268"/>
                </a:cubicBezTo>
                <a:cubicBezTo>
                  <a:pt x="606" y="1257"/>
                  <a:pt x="654" y="1241"/>
                  <a:pt x="688" y="1222"/>
                </a:cubicBezTo>
                <a:cubicBezTo>
                  <a:pt x="742" y="1192"/>
                  <a:pt x="769" y="1163"/>
                  <a:pt x="825" y="1149"/>
                </a:cubicBezTo>
                <a:cubicBezTo>
                  <a:pt x="879" y="1095"/>
                  <a:pt x="859" y="1121"/>
                  <a:pt x="889" y="1076"/>
                </a:cubicBezTo>
                <a:cubicBezTo>
                  <a:pt x="895" y="1050"/>
                  <a:pt x="916" y="1028"/>
                  <a:pt x="917" y="1002"/>
                </a:cubicBezTo>
                <a:cubicBezTo>
                  <a:pt x="919" y="942"/>
                  <a:pt x="915" y="752"/>
                  <a:pt x="898" y="655"/>
                </a:cubicBezTo>
                <a:cubicBezTo>
                  <a:pt x="892" y="623"/>
                  <a:pt x="871" y="596"/>
                  <a:pt x="862" y="564"/>
                </a:cubicBezTo>
                <a:cubicBezTo>
                  <a:pt x="843" y="497"/>
                  <a:pt x="827" y="431"/>
                  <a:pt x="816" y="362"/>
                </a:cubicBezTo>
                <a:cubicBezTo>
                  <a:pt x="822" y="246"/>
                  <a:pt x="794" y="149"/>
                  <a:pt x="917" y="125"/>
                </a:cubicBezTo>
                <a:cubicBezTo>
                  <a:pt x="985" y="77"/>
                  <a:pt x="1073" y="70"/>
                  <a:pt x="1154" y="61"/>
                </a:cubicBezTo>
                <a:cubicBezTo>
                  <a:pt x="1226" y="31"/>
                  <a:pt x="1298" y="30"/>
                  <a:pt x="1374" y="15"/>
                </a:cubicBezTo>
                <a:cubicBezTo>
                  <a:pt x="1456" y="19"/>
                  <a:pt x="1545" y="0"/>
                  <a:pt x="1621" y="33"/>
                </a:cubicBezTo>
                <a:cubicBezTo>
                  <a:pt x="1629" y="36"/>
                  <a:pt x="1631" y="48"/>
                  <a:pt x="1639" y="52"/>
                </a:cubicBezTo>
                <a:cubicBezTo>
                  <a:pt x="1687" y="76"/>
                  <a:pt x="1690" y="60"/>
                  <a:pt x="1730" y="88"/>
                </a:cubicBezTo>
                <a:cubicBezTo>
                  <a:pt x="1782" y="125"/>
                  <a:pt x="1821" y="171"/>
                  <a:pt x="1877" y="198"/>
                </a:cubicBezTo>
                <a:cubicBezTo>
                  <a:pt x="1954" y="352"/>
                  <a:pt x="2122" y="318"/>
                  <a:pt x="2215" y="445"/>
                </a:cubicBezTo>
                <a:cubicBezTo>
                  <a:pt x="2250" y="584"/>
                  <a:pt x="2145" y="763"/>
                  <a:pt x="2252" y="865"/>
                </a:cubicBezTo>
                <a:cubicBezTo>
                  <a:pt x="2275" y="937"/>
                  <a:pt x="2355" y="955"/>
                  <a:pt x="2407" y="1002"/>
                </a:cubicBezTo>
                <a:cubicBezTo>
                  <a:pt x="2444" y="1035"/>
                  <a:pt x="2467" y="1077"/>
                  <a:pt x="2508" y="1103"/>
                </a:cubicBezTo>
                <a:cubicBezTo>
                  <a:pt x="2679" y="1098"/>
                  <a:pt x="2764" y="1109"/>
                  <a:pt x="2901" y="1076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2308" name="AutoShape 36"/>
          <p:cNvSpPr>
            <a:spLocks noChangeArrowheads="1"/>
          </p:cNvSpPr>
          <p:nvPr/>
        </p:nvSpPr>
        <p:spPr bwMode="auto">
          <a:xfrm>
            <a:off x="5148263" y="5626100"/>
            <a:ext cx="503237" cy="323850"/>
          </a:xfrm>
          <a:prstGeom prst="leftArrow">
            <a:avLst>
              <a:gd name="adj1" fmla="val 50000"/>
              <a:gd name="adj2" fmla="val 38848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309" name="Text Box 37"/>
          <p:cNvSpPr txBox="1">
            <a:spLocks noChangeArrowheads="1"/>
          </p:cNvSpPr>
          <p:nvPr/>
        </p:nvSpPr>
        <p:spPr bwMode="auto">
          <a:xfrm>
            <a:off x="5867400" y="5229225"/>
            <a:ext cx="13954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rtl="0"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1-vs-rest</a:t>
            </a:r>
          </a:p>
          <a:p>
            <a:pPr algn="l" rtl="0"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1-vs-1</a:t>
            </a:r>
          </a:p>
          <a:p>
            <a:pPr algn="l" rtl="0"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lang="en-US" altLang="en-US">
                <a:solidFill>
                  <a:schemeClr val="folHlin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DAGSVM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587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2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2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2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82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18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2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2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2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2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06" grpId="0" build="p"/>
      <p:bldP spid="1823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9"/>
            <a:ext cx="8458200" cy="21762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Build N different binary classifiers. </a:t>
            </a:r>
          </a:p>
          <a:p>
            <a:r>
              <a:rPr lang="en-US" sz="2400" dirty="0" smtClean="0"/>
              <a:t>For the </a:t>
            </a:r>
            <a:r>
              <a:rPr lang="en-US" sz="2400" dirty="0" err="1" smtClean="0"/>
              <a:t>i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classifier, let the positive examples be all the points in class </a:t>
            </a:r>
            <a:r>
              <a:rPr lang="en-US" sz="2400" dirty="0" err="1" smtClean="0"/>
              <a:t>i</a:t>
            </a:r>
            <a:r>
              <a:rPr lang="en-US" sz="2400" dirty="0" smtClean="0"/>
              <a:t>, and let the negative examples be all the points not in class </a:t>
            </a:r>
            <a:r>
              <a:rPr lang="en-US" sz="2400" dirty="0" err="1" smtClean="0"/>
              <a:t>i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Let 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be the </a:t>
            </a:r>
            <a:r>
              <a:rPr lang="en-US" sz="2400" dirty="0" err="1" smtClean="0"/>
              <a:t>i</a:t>
            </a:r>
            <a:r>
              <a:rPr lang="en-US" sz="2400" baseline="30000" dirty="0" err="1" smtClean="0"/>
              <a:t>th</a:t>
            </a:r>
            <a:r>
              <a:rPr lang="en-US" sz="2400" dirty="0" smtClean="0"/>
              <a:t> classifier. Classify with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One-vs-All/ </a:t>
            </a:r>
            <a:r>
              <a:rPr lang="en-US" altLang="en-US" sz="4000" dirty="0" smtClean="0"/>
              <a:t>1-vs-rest</a:t>
            </a:r>
            <a:endParaRPr 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581400"/>
            <a:ext cx="3007179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zeyu\Desktop\paper2_1.jpg"/>
          <p:cNvPicPr>
            <a:picLocks noChangeAspect="1" noChangeArrowheads="1"/>
          </p:cNvPicPr>
          <p:nvPr/>
        </p:nvPicPr>
        <p:blipFill>
          <a:blip r:embed="rId4" cstate="print"/>
          <a:srcRect b="46091"/>
          <a:stretch>
            <a:fillRect/>
          </a:stretch>
        </p:blipFill>
        <p:spPr bwMode="auto">
          <a:xfrm>
            <a:off x="1600200" y="4267200"/>
            <a:ext cx="5505450" cy="2043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39038" y="6457890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Rifkin et al., JMLR 2004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1910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Complexity O(N)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2074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classifiers are learned independently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400" dirty="0" smtClean="0"/>
              <a:t>1-vs-rest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81200"/>
            <a:ext cx="649605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9322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219&quot;&gt;&lt;object type=&quot;3&quot; unique_id=&quot;10220&quot;&gt;&lt;property id=&quot;20148&quot; value=&quot;5&quot;/&gt;&lt;property id=&quot;20300&quot; value=&quot;Slide 1 - &amp;quot;Scalable Multi-class Classification&amp;quot;&quot;/&gt;&lt;property id=&quot;20307&quot; value=&quot;309&quot;/&gt;&lt;/object&gt;&lt;object type=&quot;3&quot; unique_id=&quot;10221&quot;&gt;&lt;property id=&quot;20148&quot; value=&quot;5&quot;/&gt;&lt;property id=&quot;20300&quot; value=&quot;Slide 2 - &amp;quot;What is multi-class classification ?&amp;quot;&quot;/&gt;&lt;property id=&quot;20307&quot; value=&quot;311&quot;/&gt;&lt;/object&gt;&lt;object type=&quot;3&quot; unique_id=&quot;10222&quot;&gt;&lt;property id=&quot;20148&quot; value=&quot;5&quot;/&gt;&lt;property id=&quot;20300&quot; value=&quot;Slide 3 - &amp;quot;What is multi-label classification ?&amp;quot;&quot;/&gt;&lt;property id=&quot;20307&quot; value=&quot;312&quot;/&gt;&lt;/object&gt;&lt;object type=&quot;3&quot; unique_id=&quot;10223&quot;&gt;&lt;property id=&quot;20148&quot; value=&quot;5&quot;/&gt;&lt;property id=&quot;20300&quot; value=&quot;Slide 4 - &amp;quot;multi-class vs multi-label&amp;quot;&quot;/&gt;&lt;property id=&quot;20307&quot; value=&quot;314&quot;/&gt;&lt;/object&gt;&lt;object type=&quot;3&quot; unique_id=&quot;10224&quot;&gt;&lt;property id=&quot;20148&quot; value=&quot;5&quot;/&gt;&lt;property id=&quot;20300&quot; value=&quot;Slide 5 - &amp;quot;Methods&amp;quot;&quot;/&gt;&lt;property id=&quot;20307&quot; value=&quot;347&quot;/&gt;&lt;/object&gt;&lt;object type=&quot;3&quot; unique_id=&quot;10230&quot;&gt;&lt;property id=&quot;20148&quot; value=&quot;5&quot;/&gt;&lt;property id=&quot;20300&quot; value=&quot;Slide 34 - &amp;quot;Problem&amp;quot;&quot;/&gt;&lt;property id=&quot;20307&quot; value=&quot;349&quot;/&gt;&lt;/object&gt;&lt;object type=&quot;3&quot; unique_id=&quot;10231&quot;&gt;&lt;property id=&quot;20148&quot; value=&quot;5&quot;/&gt;&lt;property id=&quot;20300&quot; value=&quot;Slide 35 - &amp;quot;Hierarchical Classification&amp;quot;&quot;/&gt;&lt;property id=&quot;20307&quot; value=&quot;343&quot;/&gt;&lt;/object&gt;&lt;object type=&quot;3&quot; unique_id=&quot;10232&quot;&gt;&lt;property id=&quot;20148&quot; value=&quot;5&quot;/&gt;&lt;property id=&quot;20300&quot; value=&quot;Slide 36 - &amp;quot;Constructing hierarchical tree&amp;quot;&quot;/&gt;&lt;property id=&quot;20307&quot; value=&quot;351&quot;/&gt;&lt;/object&gt;&lt;object type=&quot;3&quot; unique_id=&quot;10233&quot;&gt;&lt;property id=&quot;20148&quot; value=&quot;5&quot;/&gt;&lt;property id=&quot;20300&quot; value=&quot;Slide 37 - &amp;quot;Types of hierarchies&amp;quot;&quot;/&gt;&lt;property id=&quot;20307&quot; value=&quot;344&quot;/&gt;&lt;/object&gt;&lt;object type=&quot;3&quot; unique_id=&quot;10234&quot;&gt;&lt;property id=&quot;20148&quot; value=&quot;5&quot;/&gt;&lt;property id=&quot;20300&quot; value=&quot;Slide 38 - &amp;quot;Types of hierarchies&amp;quot;&quot;/&gt;&lt;property id=&quot;20307&quot; value=&quot;346&quot;/&gt;&lt;/object&gt;&lt;object type=&quot;3&quot; unique_id=&quot;10235&quot;&gt;&lt;property id=&quot;20148&quot; value=&quot;5&quot;/&gt;&lt;property id=&quot;20300&quot; value=&quot;Slide 39 - &amp;quot;Types of hierarchies&amp;quot;&quot;/&gt;&lt;property id=&quot;20307&quot; value=&quot;345&quot;/&gt;&lt;/object&gt;&lt;object type=&quot;3&quot; unique_id=&quot;10236&quot;&gt;&lt;property id=&quot;20148&quot; value=&quot;5&quot;/&gt;&lt;property id=&quot;20300&quot; value=&quot;Slide 40 - &amp;quot;Open Research Question&amp;quot;&quot;/&gt;&lt;property id=&quot;20307&quot; value=&quot;357&quot;/&gt;&lt;/object&gt;&lt;object type=&quot;3&quot; unique_id=&quot;10237&quot;&gt;&lt;property id=&quot;20148&quot; value=&quot;5&quot;/&gt;&lt;property id=&quot;20300&quot; value=&quot;Slide 41 - &amp;quot;Case studies&amp;quot;&quot;/&gt;&lt;property id=&quot;20307&quot; value=&quot;355&quot;/&gt;&lt;/object&gt;&lt;object type=&quot;3&quot; unique_id=&quot;10238&quot;&gt;&lt;property id=&quot;20148&quot; value=&quot;5&quot;/&gt;&lt;property id=&quot;20300&quot; value=&quot;Slide 42 - &amp;quot;Taxonomies Griffin et al. , CVPR 2008&amp;quot;&quot;/&gt;&lt;property id=&quot;20307&quot; value=&quot;338&quot;/&gt;&lt;/object&gt;&lt;object type=&quot;3&quot; unique_id=&quot;10239&quot;&gt;&lt;property id=&quot;20148&quot; value=&quot;5&quot;/&gt;&lt;property id=&quot;20300&quot; value=&quot;Slide 43 - &amp;quot;Taxonomies  Griffin et al., CVPR 2008&amp;quot;&quot;/&gt;&lt;property id=&quot;20307&quot; value=&quot;339&quot;/&gt;&lt;/object&gt;&lt;object type=&quot;3&quot; unique_id=&quot;10240&quot;&gt;&lt;property id=&quot;20148&quot; value=&quot;5&quot;/&gt;&lt;property id=&quot;20300&quot; value=&quot;Slide 44 - &amp;quot;Taxonomies  Griffin et al. , CVPR 2008&amp;quot;&quot;/&gt;&lt;property id=&quot;20307&quot; value=&quot;358&quot;/&gt;&lt;/object&gt;&lt;object type=&quot;3&quot; unique_id=&quot;10241&quot;&gt;&lt;property id=&quot;20148&quot; value=&quot;5&quot;/&gt;&lt;property id=&quot;20300&quot; value=&quot;Slide 45 - &amp;quot;Taxonomies  Griffin et al. , CVPR 2008&amp;quot;&quot;/&gt;&lt;property id=&quot;20307&quot; value=&quot;360&quot;/&gt;&lt;/object&gt;&lt;object type=&quot;3&quot; unique_id=&quot;10242&quot;&gt;&lt;property id=&quot;20148&quot; value=&quot;5&quot;/&gt;&lt;property id=&quot;20300&quot; value=&quot;Slide 46&quot;/&gt;&lt;property id=&quot;20307&quot; value=&quot;341&quot;/&gt;&lt;/object&gt;&lt;object type=&quot;3&quot; unique_id=&quot;10243&quot;&gt;&lt;property id=&quot;20148&quot; value=&quot;5&quot;/&gt;&lt;property id=&quot;20300&quot; value=&quot;Slide 47 - &amp;quot;Relaxed hierachy  Marszaklek, ECCV 2008&amp;quot;&quot;/&gt;&lt;property id=&quot;20307&quot; value=&quot;334&quot;/&gt;&lt;/object&gt;&lt;object type=&quot;3&quot; unique_id=&quot;10244&quot;&gt;&lt;property id=&quot;20148&quot; value=&quot;5&quot;/&gt;&lt;property id=&quot;20300&quot; value=&quot;Slide 48 - &amp;quot;Relaxed hierachy  Marszaklek, ECCV 2008&amp;quot;&quot;/&gt;&lt;property id=&quot;20307&quot; value=&quot;361&quot;/&gt;&lt;/object&gt;&lt;object type=&quot;3&quot; unique_id=&quot;10245&quot;&gt;&lt;property id=&quot;20148&quot; value=&quot;5&quot;/&gt;&lt;property id=&quot;20300&quot; value=&quot;Slide 49 - &amp;quot;Relaxed hierachy  Marszaklek, ECCV 2008&amp;quot;&quot;/&gt;&lt;property id=&quot;20307&quot; value=&quot;362&quot;/&gt;&lt;/object&gt;&lt;object type=&quot;3&quot; unique_id=&quot;10246&quot;&gt;&lt;property id=&quot;20148&quot; value=&quot;5&quot;/&gt;&lt;property id=&quot;20300&quot; value=&quot;Slide 50 - &amp;quot;Relaxed hierachy  Marszaklek, ECCV 2008&amp;quot;&quot;/&gt;&lt;property id=&quot;20307&quot; value=&quot;336&quot;/&gt;&lt;/object&gt;&lt;object type=&quot;3&quot; unique_id=&quot;10247&quot;&gt;&lt;property id=&quot;20148&quot; value=&quot;5&quot;/&gt;&lt;property id=&quot;20300&quot; value=&quot;Slide 51 - &amp;quot;Relaxed hierachy Marszaklek, ECCV 2008&amp;quot;&quot;/&gt;&lt;property id=&quot;20307&quot; value=&quot;337&quot;/&gt;&lt;/object&gt;&lt;object type=&quot;3&quot; unique_id=&quot;10248&quot;&gt;&lt;property id=&quot;20148&quot; value=&quot;5&quot;/&gt;&lt;property id=&quot;20300&quot; value=&quot;Slide 52 - &amp;quot;Semantivisual Image Hierarchy  Li-Jia Li , CVPR2010&amp;quot;&quot;/&gt;&lt;property id=&quot;20307&quot; value=&quot;280&quot;/&gt;&lt;/object&gt;&lt;object type=&quot;3&quot; unique_id=&quot;10249&quot;&gt;&lt;property id=&quot;20148&quot; value=&quot;5&quot;/&gt;&lt;property id=&quot;20300&quot; value=&quot;Slide 53 - &amp;quot;Label Embedding Tree Bengio et al., NIPS 2010&amp;quot;&quot;/&gt;&lt;property id=&quot;20307&quot; value=&quot;352&quot;/&gt;&lt;/object&gt;&lt;object type=&quot;3&quot; unique_id=&quot;10250&quot;&gt;&lt;property id=&quot;20148&quot; value=&quot;5&quot;/&gt;&lt;property id=&quot;20300&quot; value=&quot;Slide 54 - &amp;quot;Efficient Label Tree  J. Deng, NIPS 2011&amp;quot;&quot;/&gt;&lt;property id=&quot;20307&quot; value=&quot;287&quot;/&gt;&lt;/object&gt;&lt;object type=&quot;3&quot; unique_id=&quot;10251&quot;&gt;&lt;property id=&quot;20148&quot; value=&quot;5&quot;/&gt;&lt;property id=&quot;20300&quot; value=&quot;Slide 55 - &amp;quot;Efficient Label Tree  J. Deng, NIPS 2011&amp;quot;&quot;/&gt;&lt;property id=&quot;20307&quot; value=&quot;330&quot;/&gt;&lt;/object&gt;&lt;object type=&quot;3&quot; unique_id=&quot;10252&quot;&gt;&lt;property id=&quot;20148&quot; value=&quot;5&quot;/&gt;&lt;property id=&quot;20300&quot; value=&quot;Slide 56 - &amp;quot;Relaxed Hierarchy Gao et al. ICCV2011&amp;quot;&quot;/&gt;&lt;property id=&quot;20307&quot; value=&quot;363&quot;/&gt;&lt;/object&gt;&lt;object type=&quot;3&quot; unique_id=&quot;10253&quot;&gt;&lt;property id=&quot;20148&quot; value=&quot;5&quot;/&gt;&lt;property id=&quot;20300&quot; value=&quot;Slide 57 - &amp;quot;Relaxed Hierarchy Gao et al. ICCV2011&amp;quot;&quot;/&gt;&lt;property id=&quot;20307&quot; value=&quot;366&quot;/&gt;&lt;/object&gt;&lt;object type=&quot;3&quot; unique_id=&quot;10254&quot;&gt;&lt;property id=&quot;20148&quot; value=&quot;5&quot;/&gt;&lt;property id=&quot;20300&quot; value=&quot;Slide 58 - &amp;quot;Hierarchical Tree&amp;quot;&quot;/&gt;&lt;property id=&quot;20307&quot; value=&quot;353&quot;/&gt;&lt;/object&gt;&lt;object type=&quot;3&quot; unique_id=&quot;10255&quot;&gt;&lt;property id=&quot;20148&quot; value=&quot;5&quot;/&gt;&lt;property id=&quot;20300&quot; value=&quot;Slide 59 - &amp;quot;Hierarchical Tree&amp;quot;&quot;/&gt;&lt;property id=&quot;20307&quot; value=&quot;354&quot;/&gt;&lt;/object&gt;&lt;object type=&quot;3&quot; unique_id=&quot;10256&quot;&gt;&lt;property id=&quot;20148&quot; value=&quot;5&quot;/&gt;&lt;property id=&quot;20300&quot; value=&quot;Slide 60 - &amp;quot;Future works&amp;quot;&quot;/&gt;&lt;property id=&quot;20307&quot; value=&quot;367&quot;/&gt;&lt;/object&gt;&lt;object type=&quot;3&quot; unique_id=&quot;11661&quot;&gt;&lt;property id=&quot;20148&quot; value=&quot;5&quot;/&gt;&lt;property id=&quot;20300&quot; value=&quot;Slide 6 - &amp;quot;Multiclass SVM&amp;quot;&quot;/&gt;&lt;property id=&quot;20307&quot; value=&quot;368&quot;/&gt;&lt;/object&gt;&lt;object type=&quot;3&quot; unique_id=&quot;11662&quot;&gt;&lt;property id=&quot;20148&quot; value=&quot;5&quot;/&gt;&lt;property id=&quot;20300&quot; value=&quot;Slide 7 - &amp;quot;Two approaches&amp;quot;&quot;/&gt;&lt;property id=&quot;20307&quot; value=&quot;369&quot;/&gt;&lt;/object&gt;&lt;object type=&quot;3&quot; unique_id=&quot;11663&quot;&gt;&lt;property id=&quot;20148&quot; value=&quot;5&quot;/&gt;&lt;property id=&quot;20300&quot; value=&quot;Slide 8 - &amp;quot;One-vs-All/ 1-vs-rest&amp;quot;&quot;/&gt;&lt;property id=&quot;20307&quot; value=&quot;394&quot;/&gt;&lt;/object&gt;&lt;object type=&quot;3&quot; unique_id=&quot;11664&quot;&gt;&lt;property id=&quot;20148&quot; value=&quot;5&quot;/&gt;&lt;property id=&quot;20300&quot; value=&quot;Slide 9 - &amp;quot;1-vs-rest&amp;quot;&quot;/&gt;&lt;property id=&quot;20307&quot; value=&quot;395&quot;/&gt;&lt;/object&gt;&lt;object type=&quot;3&quot; unique_id=&quot;11665&quot;&gt;&lt;property id=&quot;20148&quot; value=&quot;5&quot;/&gt;&lt;property id=&quot;20300&quot; value=&quot;Slide 10 - &amp;quot;1-vs-rest&amp;quot;&quot;/&gt;&lt;property id=&quot;20307&quot; value=&quot;370&quot;/&gt;&lt;/object&gt;&lt;object type=&quot;3&quot; unique_id=&quot;11666&quot;&gt;&lt;property id=&quot;20148&quot; value=&quot;5&quot;/&gt;&lt;property id=&quot;20300&quot; value=&quot;Slide 11 - &amp;quot;1-vs-rest&amp;quot;&quot;/&gt;&lt;property id=&quot;20307&quot; value=&quot;371&quot;/&gt;&lt;/object&gt;&lt;object type=&quot;3&quot; unique_id=&quot;11667&quot;&gt;&lt;property id=&quot;20148&quot; value=&quot;5&quot;/&gt;&lt;property id=&quot;20300&quot; value=&quot;Slide 12 - &amp;quot;1-vs-rest&amp;quot;&quot;/&gt;&lt;property id=&quot;20307&quot; value=&quot;372&quot;/&gt;&lt;/object&gt;&lt;object type=&quot;3&quot; unique_id=&quot;11668&quot;&gt;&lt;property id=&quot;20148&quot; value=&quot;5&quot;/&gt;&lt;property id=&quot;20300&quot; value=&quot;Slide 13 - &amp;quot;1-vs-rest&amp;quot;&quot;/&gt;&lt;property id=&quot;20307&quot; value=&quot;373&quot;/&gt;&lt;/object&gt;&lt;object type=&quot;3&quot; unique_id=&quot;11669&quot;&gt;&lt;property id=&quot;20148&quot; value=&quot;5&quot;/&gt;&lt;property id=&quot;20300&quot; value=&quot;Slide 14 - &amp;quot;1-vs-rest&amp;quot;&quot;/&gt;&lt;property id=&quot;20307&quot; value=&quot;374&quot;/&gt;&lt;/object&gt;&lt;object type=&quot;3&quot; unique_id=&quot;11670&quot;&gt;&lt;property id=&quot;20148&quot; value=&quot;5&quot;/&gt;&lt;property id=&quot;20300&quot; value=&quot;Slide 15 - &amp;quot;1-vs-rest Complexity&amp;quot;&quot;/&gt;&lt;property id=&quot;20307&quot; value=&quot;375&quot;/&gt;&lt;/object&gt;&lt;object type=&quot;3&quot; unique_id=&quot;11671&quot;&gt;&lt;property id=&quot;20148&quot; value=&quot;5&quot;/&gt;&lt;property id=&quot;20300&quot; value=&quot;Slide 16 - &amp;quot;One-vs-One Classification&amp;quot;&quot;/&gt;&lt;property id=&quot;20307&quot; value=&quot;393&quot;/&gt;&lt;/object&gt;&lt;object type=&quot;3&quot; unique_id=&quot;11672&quot;&gt;&lt;property id=&quot;20148&quot; value=&quot;5&quot;/&gt;&lt;property id=&quot;20300&quot; value=&quot;Slide 17 - &amp;quot;1-vs-1&amp;quot;&quot;/&gt;&lt;property id=&quot;20307&quot; value=&quot;376&quot;/&gt;&lt;/object&gt;&lt;object type=&quot;3&quot; unique_id=&quot;11673&quot;&gt;&lt;property id=&quot;20148&quot; value=&quot;5&quot;/&gt;&lt;property id=&quot;20300&quot; value=&quot;Slide 18 - &amp;quot;1-vs-1&amp;quot;&quot;/&gt;&lt;property id=&quot;20307&quot; value=&quot;377&quot;/&gt;&lt;/object&gt;&lt;object type=&quot;3&quot; unique_id=&quot;11674&quot;&gt;&lt;property id=&quot;20148&quot; value=&quot;5&quot;/&gt;&lt;property id=&quot;20300&quot; value=&quot;Slide 19 - &amp;quot;1-vs-1 with Max Wins&amp;quot;&quot;/&gt;&lt;property id=&quot;20307&quot; value=&quot;378&quot;/&gt;&lt;/object&gt;&lt;object type=&quot;3&quot; unique_id=&quot;11675&quot;&gt;&lt;property id=&quot;20148&quot; value=&quot;5&quot;/&gt;&lt;property id=&quot;20300&quot; value=&quot;Slide 20 - &amp;quot;1-vs-1 with Max Wins&amp;quot;&quot;/&gt;&lt;property id=&quot;20307&quot; value=&quot;379&quot;/&gt;&lt;/object&gt;&lt;object type=&quot;3&quot; unique_id=&quot;11676&quot;&gt;&lt;property id=&quot;20148&quot; value=&quot;5&quot;/&gt;&lt;property id=&quot;20300&quot; value=&quot;Slide 21 - &amp;quot;1-vs-1 with Max Wins&amp;quot;&quot;/&gt;&lt;property id=&quot;20307&quot; value=&quot;380&quot;/&gt;&lt;/object&gt;&lt;object type=&quot;3&quot; unique_id=&quot;11677&quot;&gt;&lt;property id=&quot;20148&quot; value=&quot;5&quot;/&gt;&lt;property id=&quot;20300&quot; value=&quot;Slide 22 - &amp;quot;1-vs-1 Complexity&amp;quot;&quot;/&gt;&lt;property id=&quot;20307&quot; value=&quot;381&quot;/&gt;&lt;/object&gt;&lt;object type=&quot;3&quot; unique_id=&quot;11678&quot;&gt;&lt;property id=&quot;20148&quot; value=&quot;5&quot;/&gt;&lt;property id=&quot;20300&quot; value=&quot;Slide 23 - &amp;quot;What did we have so far?&amp;quot;&quot;/&gt;&lt;property id=&quot;20307&quot; value=&quot;382&quot;/&gt;&lt;/object&gt;&lt;object type=&quot;3&quot; unique_id=&quot;11679&quot;&gt;&lt;property id=&quot;20148&quot; value=&quot;5&quot;/&gt;&lt;property id=&quot;20300&quot; value=&quot;Slide 24 - &amp;quot;Decision Directed Acyclic Graph&amp;quot;&quot;/&gt;&lt;property id=&quot;20307&quot; value=&quot;396&quot;/&gt;&lt;/object&gt;&lt;object type=&quot;3&quot; unique_id=&quot;11680&quot;&gt;&lt;property id=&quot;20148&quot; value=&quot;5&quot;/&gt;&lt;property id=&quot;20300&quot; value=&quot;Slide 25 - &amp;quot;DAGSVM&amp;quot;&quot;/&gt;&lt;property id=&quot;20307&quot; value=&quot;383&quot;/&gt;&lt;/object&gt;&lt;object type=&quot;3&quot; unique_id=&quot;11681&quot;&gt;&lt;property id=&quot;20148&quot; value=&quot;5&quot;/&gt;&lt;property id=&quot;20300&quot; value=&quot;Slide 26 - &amp;quot;DDAG on Nc Classes&amp;quot;&quot;/&gt;&lt;property id=&quot;20307&quot; value=&quot;384&quot;/&gt;&lt;/object&gt;&lt;object type=&quot;3&quot; unique_id=&quot;11682&quot;&gt;&lt;property id=&quot;20148&quot; value=&quot;5&quot;/&gt;&lt;property id=&quot;20300&quot; value=&quot;Slide 27 - &amp;quot;Building the DDAG&amp;quot;&quot;/&gt;&lt;property id=&quot;20307&quot; value=&quot;385&quot;/&gt;&lt;/object&gt;&lt;object type=&quot;3&quot; unique_id=&quot;11683&quot;&gt;&lt;property id=&quot;20148&quot; value=&quot;5&quot;/&gt;&lt;property id=&quot;20300&quot; value=&quot;Slide 28 - &amp;quot;Classification using DDAG&amp;quot;&quot;/&gt;&lt;property id=&quot;20307&quot; value=&quot;386&quot;/&gt;&lt;/object&gt;&lt;object type=&quot;3&quot; unique_id=&quot;11684&quot;&gt;&lt;property id=&quot;20148&quot; value=&quot;5&quot;/&gt;&lt;property id=&quot;20300&quot; value=&quot;Slide 29 - &amp;quot;DAGSVM&amp;quot;&quot;/&gt;&lt;property id=&quot;20307&quot; value=&quot;387&quot;/&gt;&lt;/object&gt;&lt;object type=&quot;3&quot; unique_id=&quot;11685&quot;&gt;&lt;property id=&quot;20148&quot; value=&quot;5&quot;/&gt;&lt;property id=&quot;20300&quot; value=&quot;Slide 30 - &amp;quot;DAGSVM Complexity&amp;quot;&quot;/&gt;&lt;property id=&quot;20307&quot; value=&quot;388&quot;/&gt;&lt;/object&gt;&lt;object type=&quot;3&quot; unique_id=&quot;11686&quot;&gt;&lt;property id=&quot;20148&quot; value=&quot;5&quot;/&gt;&lt;property id=&quot;20300&quot; value=&quot;Slide 31 - &amp;quot;Multiclass SVM&amp;quot;&quot;/&gt;&lt;property id=&quot;20307&quot; value=&quot;389&quot;/&gt;&lt;/object&gt;&lt;object type=&quot;3&quot; unique_id=&quot;11687&quot;&gt;&lt;property id=&quot;20148&quot; value=&quot;5&quot;/&gt;&lt;property id=&quot;20300&quot; value=&quot;Slide 32 - &amp;quot;Multiclass SVM comparison&amp;quot;&quot;/&gt;&lt;property id=&quot;20307&quot; value=&quot;390&quot;/&gt;&lt;/object&gt;&lt;object type=&quot;3&quot; unique_id=&quot;11688&quot;&gt;&lt;property id=&quot;20148&quot; value=&quot;5&quot;/&gt;&lt;property id=&quot;20300&quot; value=&quot;Slide 33 - &amp;quot;Multiclass SVM - Summary&amp;quot;&quot;/&gt;&lt;property id=&quot;20307&quot; value=&quot;391&quot;/&gt;&lt;/object&gt;&lt;/object&gt;&lt;object type=&quot;8&quot; unique_id=&quot;10295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7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3|2.6|2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2.9|9.2|9.2|3.9|5.5|4.2|4.5|2.6|5.8|1.6|16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3.5|11.4|6|10|11.4|2.3|1.5|23.1|2.2|2.3|6.5|2.2|2.9|1.9|6.2|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7.5|7.8|8.3|4.2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9.7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|64.2|7.1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4.5|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7|0.8|2.3|1.6|1.2|1.5|2.7|1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11148</TotalTime>
  <Words>2568</Words>
  <Application>Microsoft Office PowerPoint</Application>
  <PresentationFormat>On-screen Show (4:3)</PresentationFormat>
  <Paragraphs>635</Paragraphs>
  <Slides>60</Slides>
  <Notes>16</Notes>
  <HiddenSlides>7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黑体</vt:lpstr>
      <vt:lpstr>宋体</vt:lpstr>
      <vt:lpstr>Arial</vt:lpstr>
      <vt:lpstr>Calibri</vt:lpstr>
      <vt:lpstr>Lucida Sans Unicode</vt:lpstr>
      <vt:lpstr>Symbol</vt:lpstr>
      <vt:lpstr>Tahoma</vt:lpstr>
      <vt:lpstr>Times New Roman</vt:lpstr>
      <vt:lpstr>Verdana</vt:lpstr>
      <vt:lpstr>Wingdings</vt:lpstr>
      <vt:lpstr>Wingdings 2</vt:lpstr>
      <vt:lpstr>Wingdings 3</vt:lpstr>
      <vt:lpstr>Concourse</vt:lpstr>
      <vt:lpstr>Microsoft Equation 3.0</vt:lpstr>
      <vt:lpstr>Scalable Multi-class Classification</vt:lpstr>
      <vt:lpstr>What is multi-class classification ?</vt:lpstr>
      <vt:lpstr>What is multi-label classification ?</vt:lpstr>
      <vt:lpstr>multi-class vs multi-label</vt:lpstr>
      <vt:lpstr>Methods</vt:lpstr>
      <vt:lpstr>Multiclass SVM</vt:lpstr>
      <vt:lpstr>Two approaches</vt:lpstr>
      <vt:lpstr>One-vs-All/ 1-vs-rest</vt:lpstr>
      <vt:lpstr>1-vs-rest</vt:lpstr>
      <vt:lpstr>1-vs-rest</vt:lpstr>
      <vt:lpstr>1-vs-rest</vt:lpstr>
      <vt:lpstr>1-vs-rest</vt:lpstr>
      <vt:lpstr>1-vs-rest</vt:lpstr>
      <vt:lpstr>1-vs-rest</vt:lpstr>
      <vt:lpstr>1-vs-rest Complexity</vt:lpstr>
      <vt:lpstr>One-vs-One Classification</vt:lpstr>
      <vt:lpstr>1-vs-1</vt:lpstr>
      <vt:lpstr>1-vs-1</vt:lpstr>
      <vt:lpstr>1-vs-1 with Max Wins</vt:lpstr>
      <vt:lpstr>1-vs-1 with Max Wins</vt:lpstr>
      <vt:lpstr>1-vs-1 with Max Wins</vt:lpstr>
      <vt:lpstr>1-vs-1 Complexity</vt:lpstr>
      <vt:lpstr>What did we have so far?</vt:lpstr>
      <vt:lpstr>Decision Directed Acyclic Graph</vt:lpstr>
      <vt:lpstr>DAGSVM</vt:lpstr>
      <vt:lpstr>DDAG on Nc Classes</vt:lpstr>
      <vt:lpstr>Building the DDAG</vt:lpstr>
      <vt:lpstr>Classification using DDAG</vt:lpstr>
      <vt:lpstr>DAGSVM</vt:lpstr>
      <vt:lpstr>DAGSVM Complexity</vt:lpstr>
      <vt:lpstr>Multiclass SVM</vt:lpstr>
      <vt:lpstr>Multiclass SVM comparison</vt:lpstr>
      <vt:lpstr>Multiclass SVM - Summary</vt:lpstr>
      <vt:lpstr>Problem</vt:lpstr>
      <vt:lpstr>Hierarchical Classification</vt:lpstr>
      <vt:lpstr>Constructing hierarchical tree</vt:lpstr>
      <vt:lpstr>Types of hierarchies</vt:lpstr>
      <vt:lpstr>Types of hierarchies</vt:lpstr>
      <vt:lpstr>Types of hierarchies</vt:lpstr>
      <vt:lpstr>Open Research Question</vt:lpstr>
      <vt:lpstr>Case studies</vt:lpstr>
      <vt:lpstr>Taxonomies Griffin et al. , CVPR 2008</vt:lpstr>
      <vt:lpstr>Taxonomies  Griffin et al., CVPR 2008</vt:lpstr>
      <vt:lpstr>Taxonomies  Griffin et al. , CVPR 2008</vt:lpstr>
      <vt:lpstr>Taxonomies  Griffin et al. , CVPR 2008</vt:lpstr>
      <vt:lpstr>PowerPoint Presentation</vt:lpstr>
      <vt:lpstr>Relaxed hierachy  Marszaklek, ECCV 2008</vt:lpstr>
      <vt:lpstr>Relaxed hierachy  Marszaklek, ECCV 2008</vt:lpstr>
      <vt:lpstr>Relaxed hierachy  Marszaklek, ECCV 2008</vt:lpstr>
      <vt:lpstr>Relaxed hierachy  Marszaklek, ECCV 2008</vt:lpstr>
      <vt:lpstr>Relaxed hierachy Marszaklek, ECCV 2008</vt:lpstr>
      <vt:lpstr>Semantivisual Image Hierarchy  Li-Jia Li , CVPR2010</vt:lpstr>
      <vt:lpstr>Label Embedding Tree Bengio et al., NIPS 2010</vt:lpstr>
      <vt:lpstr>Efficient Label Tree  J. Deng, NIPS 2011</vt:lpstr>
      <vt:lpstr>Efficient Label Tree  J. Deng, NIPS 2011</vt:lpstr>
      <vt:lpstr>Relaxed Hierarchy Gao et al. ICCV2011</vt:lpstr>
      <vt:lpstr>Relaxed Hierarchy Gao et al. ICCV2011</vt:lpstr>
      <vt:lpstr>Hierarchical Tree</vt:lpstr>
      <vt:lpstr>Hierarchical Tree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Scalability Concept Image Annotation Proposal</dc:title>
  <dc:creator>pnthuyan</dc:creator>
  <cp:lastModifiedBy>admin</cp:lastModifiedBy>
  <cp:revision>598</cp:revision>
  <cp:lastPrinted>1998-06-19T00:49:56Z</cp:lastPrinted>
  <dcterms:created xsi:type="dcterms:W3CDTF">2013-04-04T08:21:27Z</dcterms:created>
  <dcterms:modified xsi:type="dcterms:W3CDTF">2022-09-22T14:16:41Z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TC062578531033</vt:lpwstr>
  </property>
</Properties>
</file>